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4e70ed24e7e40b7" /><Relationship Type="http://schemas.openxmlformats.org/officeDocument/2006/relationships/extended-properties" Target="/docProps/app.xml" Id="R2c2fe4e6abe54b9b" /><Relationship Type="http://schemas.openxmlformats.org/officeDocument/2006/relationships/officeDocument" Target="/ppt/presentation.xml" Id="Ra8a41699664047a4" /></Relationships>
</file>

<file path=ppt/presentation.xml><?xml version="1.0" encoding="utf-8"?>
<p:presentation xmlns:p="http://schemas.openxmlformats.org/presentationml/2006/main">
  <p:sldMasterIdLst>
    <p:sldMasterId xmlns:r="http://schemas.openxmlformats.org/officeDocument/2006/relationships" id="2147483648" r:id="R3f4912f66ed640dc"/>
  </p:sldMasterIdLst>
  <p:notesMasterIdLst>
    <p:notesMasterId xmlns:r="http://schemas.openxmlformats.org/officeDocument/2006/relationships" r:id="R25ad05a288f34a27"/>
  </p:notesMasterIdLst>
  <p:sldIdLst>
    <p:sldId xmlns:r="http://schemas.openxmlformats.org/officeDocument/2006/relationships" id="256" r:id="Rfc5e3d3b6d464d9f"/>
    <p:sldId xmlns:r="http://schemas.openxmlformats.org/officeDocument/2006/relationships" id="257" r:id="R66d78493e1db47ce"/>
    <p:sldId xmlns:r="http://schemas.openxmlformats.org/officeDocument/2006/relationships" id="258" r:id="R99ac34531c1e4518"/>
    <p:sldId xmlns:r="http://schemas.openxmlformats.org/officeDocument/2006/relationships" id="259" r:id="R8e81d6385f3f46b1"/>
    <p:sldId xmlns:r="http://schemas.openxmlformats.org/officeDocument/2006/relationships" id="260" r:id="R1731c5b7cd744ed8"/>
    <p:sldId xmlns:r="http://schemas.openxmlformats.org/officeDocument/2006/relationships" id="261" r:id="R222f2d9d7d644a34"/>
    <p:sldId xmlns:r="http://schemas.openxmlformats.org/officeDocument/2006/relationships" id="262" r:id="Rc8cf0142103b42fc"/>
    <p:sldId xmlns:r="http://schemas.openxmlformats.org/officeDocument/2006/relationships" id="263" r:id="R157b22d670e047b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269b69d662d43c6" /><Relationship Type="http://schemas.openxmlformats.org/officeDocument/2006/relationships/slideMaster" Target="/ppt/slideMasters/slideMaster1.xml" Id="R3f4912f66ed640dc" /><Relationship Type="http://schemas.openxmlformats.org/officeDocument/2006/relationships/notesMaster" Target="/ppt/notesMasters/notesMaster1.xml" Id="R25ad05a288f34a27" /><Relationship Type="http://schemas.openxmlformats.org/officeDocument/2006/relationships/presProps" Target="/ppt/presProps.xml" Id="R3c3a6b961a814d94" /><Relationship Type="http://schemas.openxmlformats.org/officeDocument/2006/relationships/tableStyles" Target="/ppt/tableStyles.xml" Id="R8a8ae6e6d6a443d6" /><Relationship Type="http://schemas.openxmlformats.org/officeDocument/2006/relationships/slide" Target="/ppt/slides/slide1.xml" Id="Rfc5e3d3b6d464d9f" /><Relationship Type="http://schemas.openxmlformats.org/officeDocument/2006/relationships/slide" Target="/ppt/slides/slide2.xml" Id="R66d78493e1db47ce" /><Relationship Type="http://schemas.openxmlformats.org/officeDocument/2006/relationships/slide" Target="/ppt/slides/slide3.xml" Id="R99ac34531c1e4518" /><Relationship Type="http://schemas.openxmlformats.org/officeDocument/2006/relationships/slide" Target="/ppt/slides/slide4.xml" Id="R8e81d6385f3f46b1" /><Relationship Type="http://schemas.openxmlformats.org/officeDocument/2006/relationships/slide" Target="/ppt/slides/slide5.xml" Id="R1731c5b7cd744ed8" /><Relationship Type="http://schemas.openxmlformats.org/officeDocument/2006/relationships/slide" Target="/ppt/slides/slide6.xml" Id="R222f2d9d7d644a34" /><Relationship Type="http://schemas.openxmlformats.org/officeDocument/2006/relationships/slide" Target="/ppt/slides/slide7.xml" Id="Rc8cf0142103b42fc" /><Relationship Type="http://schemas.openxmlformats.org/officeDocument/2006/relationships/slide" Target="/ppt/slides/slide8.xml" Id="R157b22d670e047b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b4d1fb477b34ab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3f1df0f99a943dd" /><Relationship Type="http://schemas.openxmlformats.org/officeDocument/2006/relationships/notesMaster" Target="/ppt/notesMasters/notesMaster1.xml" Id="Rcbb7199af791436b" /></Relationships>
</file>

<file path=ppt/notesSlides/_rels/notesSlide2.xml.rels>&#65279;<?xml version="1.0" encoding="utf-8"?><Relationships xmlns="http://schemas.openxmlformats.org/package/2006/relationships"><Relationship Type="http://schemas.openxmlformats.org/officeDocument/2006/relationships/slide" Target="/ppt/slides/slide2.xml" Id="Rc0e289813ce14814" /><Relationship Type="http://schemas.openxmlformats.org/officeDocument/2006/relationships/notesMaster" Target="/ppt/notesMasters/notesMaster1.xml" Id="R9167fad237804285" /></Relationships>
</file>

<file path=ppt/notesSlides/_rels/notesSlide3.xml.rels>&#65279;<?xml version="1.0" encoding="utf-8"?><Relationships xmlns="http://schemas.openxmlformats.org/package/2006/relationships"><Relationship Type="http://schemas.openxmlformats.org/officeDocument/2006/relationships/slide" Target="/ppt/slides/slide3.xml" Id="R164b20bbae7b4cc4" /><Relationship Type="http://schemas.openxmlformats.org/officeDocument/2006/relationships/notesMaster" Target="/ppt/notesMasters/notesMaster1.xml" Id="R116d0b651f9248b4" /></Relationships>
</file>

<file path=ppt/notesSlides/_rels/notesSlide4.xml.rels>&#65279;<?xml version="1.0" encoding="utf-8"?><Relationships xmlns="http://schemas.openxmlformats.org/package/2006/relationships"><Relationship Type="http://schemas.openxmlformats.org/officeDocument/2006/relationships/slide" Target="/ppt/slides/slide4.xml" Id="Rfff87ca3fa314d2c" /><Relationship Type="http://schemas.openxmlformats.org/officeDocument/2006/relationships/notesMaster" Target="/ppt/notesMasters/notesMaster1.xml" Id="R91588fbc232f452d" /></Relationships>
</file>

<file path=ppt/notesSlides/_rels/notesSlide5.xml.rels>&#65279;<?xml version="1.0" encoding="utf-8"?><Relationships xmlns="http://schemas.openxmlformats.org/package/2006/relationships"><Relationship Type="http://schemas.openxmlformats.org/officeDocument/2006/relationships/slide" Target="/ppt/slides/slide5.xml" Id="R36dd6986b6bb4c42" /><Relationship Type="http://schemas.openxmlformats.org/officeDocument/2006/relationships/notesMaster" Target="/ppt/notesMasters/notesMaster1.xml" Id="R86d44378c6e348d5" /></Relationships>
</file>

<file path=ppt/notesSlides/_rels/notesSlide6.xml.rels>&#65279;<?xml version="1.0" encoding="utf-8"?><Relationships xmlns="http://schemas.openxmlformats.org/package/2006/relationships"><Relationship Type="http://schemas.openxmlformats.org/officeDocument/2006/relationships/slide" Target="/ppt/slides/slide6.xml" Id="Rca3290fd24d24dda" /><Relationship Type="http://schemas.openxmlformats.org/officeDocument/2006/relationships/notesMaster" Target="/ppt/notesMasters/notesMaster1.xml" Id="R7083cbecfded4bc4" /></Relationships>
</file>

<file path=ppt/notesSlides/_rels/notesSlide7.xml.rels>&#65279;<?xml version="1.0" encoding="utf-8"?><Relationships xmlns="http://schemas.openxmlformats.org/package/2006/relationships"><Relationship Type="http://schemas.openxmlformats.org/officeDocument/2006/relationships/slide" Target="/ppt/slides/slide7.xml" Id="Rfc815401954a40cf" /><Relationship Type="http://schemas.openxmlformats.org/officeDocument/2006/relationships/notesMaster" Target="/ppt/notesMasters/notesMaster1.xml" Id="R93407af84cc5414d" /></Relationships>
</file>

<file path=ppt/notesSlides/_rels/notesSlide8.xml.rels>&#65279;<?xml version="1.0" encoding="utf-8"?><Relationships xmlns="http://schemas.openxmlformats.org/package/2006/relationships"><Relationship Type="http://schemas.openxmlformats.org/officeDocument/2006/relationships/slide" Target="/ppt/slides/slide8.xml" Id="R22f57270a4454ee7" /><Relationship Type="http://schemas.openxmlformats.org/officeDocument/2006/relationships/notesMaster" Target="/ppt/notesMasters/notesMaster1.xml" Id="Rcbb914cd1d54419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20 seconds</a:t>
            </a:r>
          </a:p>
          <a:p xmlns:a="http://schemas.openxmlformats.org/drawingml/2006/main">
            <a:r>
              <a:t/>
            </a:r>
          </a:p>
          <a:p xmlns:a="http://schemas.openxmlformats.org/drawingml/2006/main">
            <a:r>
              <a:t>I'm John. I work on research software at Dartmouth's Center for Open Neuroscience. I use coding agents to build software, explore ideas, and prepare talks. Here are a few things I've made, connected by one question: what would let another person understand an agent's work and trust it?</a:t>
            </a:r>
          </a:p>
          <a:p xmlns:a="http://schemas.openxmlformats.org/drawingml/2006/main">
            <a:r>
              <a:t/>
            </a:r>
          </a:p>
          <a:p xmlns:a="http://schemas.openxmlformats.org/drawingml/2006/main">
            <a:r>
              <a:t>Sources:</a:t>
            </a:r>
          </a:p>
          <a:p xmlns:a="http://schemas.openxmlformats.org/drawingml/2006/main">
            <a:r>
              <a:t>https://leej3.github.io/software-engineer-reborn/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35 seconds</a:t>
            </a:r>
          </a:p>
          <a:p xmlns:a="http://schemas.openxmlformats.org/drawingml/2006/main">
            <a:r>
              <a:t/>
            </a:r>
          </a:p>
          <a:p xmlns:a="http://schemas.openxmlformats.org/drawingml/2006/main">
            <a:r>
              <a:t>Codex works with my actual project files and terminal. Skills are reusable instructions, while Markdown keeps the goal and decisions visible. Git records changes, and worktrees keep separate experiments from mixing together. Pixi describes the software environment, and DataLad connects data and code with their history. When I need execution records, duct captures what a command did. These tools give the agent something concrete to act on, and give me something concrete to check. My skill workshop and worktree utilities are linked here.</a:t>
            </a:r>
          </a:p>
          <a:p xmlns:a="http://schemas.openxmlformats.org/drawingml/2006/main">
            <a:r>
              <a:t/>
            </a:r>
          </a:p>
          <a:p xmlns:a="http://schemas.openxmlformats.org/drawingml/2006/main">
            <a:r>
              <a:t>Sources:</a:t>
            </a:r>
          </a:p>
          <a:p xmlns:a="http://schemas.openxmlformats.org/drawingml/2006/main">
            <a:r>
              <a:t>https://github.com/leej3/software-engineer-reborn/tree/main/talk-concepts/06-the-ai-era-development-environment.md</a:t>
            </a:r>
          </a:p>
          <a:p xmlns:a="http://schemas.openxmlformats.org/drawingml/2006/main">
            <a:r>
              <a:t>https://github.com/leej3/skills-workshop</a:t>
            </a:r>
          </a:p>
          <a:p xmlns:a="http://schemas.openxmlformats.org/drawingml/2006/main">
            <a:r>
              <a:t>https://github.com/leej3/stamped-ai-research/tree/codex/stamped-poster-study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35 seconds</a:t>
            </a:r>
          </a:p>
          <a:p xmlns:a="http://schemas.openxmlformats.org/drawingml/2006/main">
            <a:r>
              <a:t/>
            </a:r>
          </a:p>
          <a:p xmlns:a="http://schemas.openxmlformats.org/drawingml/2006/main">
            <a:r>
              <a:t>Keyhatch tackles a very practical interruption: an agent needs a credential to do useful work. I'm building a native Mac app where I approve selected credentials once, then allow repeated retrieval during a limited window. Apple Passwords remains the source of truth, with selective import into Keyhatch. A local command-line client connects the agent to the broker. The important tradeoff is that a recipient can keep a disclosed secret. Expiry stops future retrieval; it cannot take that secret back. It's an experimental project with public source. Production signing and release validation remain unfinished.</a:t>
            </a:r>
          </a:p>
          <a:p xmlns:a="http://schemas.openxmlformats.org/drawingml/2006/main">
            <a:r>
              <a:t/>
            </a:r>
          </a:p>
          <a:p xmlns:a="http://schemas.openxmlformats.org/drawingml/2006/main">
            <a:r>
              <a:t>Sources:</a:t>
            </a:r>
          </a:p>
          <a:p xmlns:a="http://schemas.openxmlformats.org/drawingml/2006/main">
            <a:r>
              <a:t>https://github.com/leej3/keyhatch</a:t>
            </a:r>
          </a:p>
          <a:p xmlns:a="http://schemas.openxmlformats.org/drawingml/2006/main">
            <a:r>
              <a:t>https://github.com/leej3/keyhatch/blob/main/SECURITY.md</a:t>
            </a:r>
          </a:p>
          <a:p xmlns:a="http://schemas.openxmlformats.org/drawingml/2006/main">
            <a:r>
              <a:t>https://github.com/leej3/keyhatch/blob/main/docs/DISTRIBUTION.md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40 seconds</a:t>
            </a:r>
          </a:p>
          <a:p xmlns:a="http://schemas.openxmlformats.org/drawingml/2006/main">
            <a:r>
              <a:t/>
            </a:r>
          </a:p>
          <a:p xmlns:a="http://schemas.openxmlformats.org/drawingml/2006/main">
            <a:r>
              <a:t>This is The Software Engineer Reborn, a talk for the Williamsburg software community. On the left is the preparation: a Talk Atlas for comparing narratives and following source notes. On the right is the presentation. Making a tool to think with became part of making the talk. The question was about my own role. As the machine produces more implementation, I spend more attention on defining the problem, selecting evidence, and deciding which work I can stand behind. Both the preparation and the finished slides are public.</a:t>
            </a:r>
          </a:p>
          <a:p xmlns:a="http://schemas.openxmlformats.org/drawingml/2006/main">
            <a:r>
              <a:t/>
            </a:r>
          </a:p>
          <a:p xmlns:a="http://schemas.openxmlformats.org/drawingml/2006/main">
            <a:r>
              <a:t>Sources:</a:t>
            </a:r>
          </a:p>
          <a:p xmlns:a="http://schemas.openxmlformats.org/drawingml/2006/main">
            <a:r>
              <a:t>https://software-engineer-reborn-atlas.johnlee3728739.chatgpt.site/</a:t>
            </a:r>
          </a:p>
          <a:p xmlns:a="http://schemas.openxmlformats.org/drawingml/2006/main">
            <a:r>
              <a:t>https://leej3.github.io/software-engineer-reborn/</a:t>
            </a:r>
          </a:p>
          <a:p xmlns:a="http://schemas.openxmlformats.org/drawingml/2006/main">
            <a:r>
              <a:t>https://github.com/leej3/software-engineer-reborn/tree/main/talk-concepts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40 seconds</a:t>
            </a:r>
          </a:p>
          <a:p xmlns:a="http://schemas.openxmlformats.org/drawingml/2006/main">
            <a:r>
              <a:t/>
            </a:r>
          </a:p>
          <a:p xmlns:a="http://schemas.openxmlformats.org/drawingml/2006/main">
            <a:r>
              <a:t>The next talk asks, 'What did we just make?' A figure or report is only the visible result. The useful object also includes the inputs, code, decisions, and environment needed to inspect or rerun it. Our team's STAMPED principles give us a vocabulary: self-contained, tracked, actionable, modular, portable, ephemeral, and distributable. In plain terms: can I get the pieces, see their history, run the procedure, and recover a useful state elsewhere? This matters beyond science. An AI-generated website or spreadsheet also needs enough context for the next person.</a:t>
            </a:r>
          </a:p>
          <a:p xmlns:a="http://schemas.openxmlformats.org/drawingml/2006/main">
            <a:r>
              <a:t/>
            </a:r>
          </a:p>
          <a:p xmlns:a="http://schemas.openxmlformats.org/drawingml/2006/main">
            <a:r>
              <a:t>Sources:</a:t>
            </a:r>
          </a:p>
          <a:p xmlns:a="http://schemas.openxmlformats.org/drawingml/2006/main">
            <a:r>
              <a:t>https://research-object-with-ai.pages.dev/</a:t>
            </a:r>
          </a:p>
          <a:p xmlns:a="http://schemas.openxmlformats.org/drawingml/2006/main">
            <a:r>
              <a:t>https://github.com/leej3/research-object-with-ai</a:t>
            </a:r>
          </a:p>
          <a:p xmlns:a="http://schemas.openxmlformats.org/drawingml/2006/main">
            <a:r>
              <a:t>https://stamped-principles.org/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50 seconds</a:t>
            </a:r>
          </a:p>
          <a:p xmlns:a="http://schemas.openxmlformats.org/drawingml/2006/main">
            <a:r>
              <a:t/>
            </a:r>
          </a:p>
          <a:p xmlns:a="http://schemas.openxmlformats.org/drawingml/2006/main">
            <a:r>
              <a:t>Orinoco Lite is software I've been working on with agents. Research groups have information about people, projects, publications, and software scattered across many places. Here those become structured records with explicit relationships. The website and this graph are different views of those records. An editor proposes changes through GitHub, preserving a visible review history. It builds on upstream ORINOCO with a lighter Git-backed deployment. What interests me is shared context: people can browse it, software can validate it, and agents can work with a clearer description of what the group knows. This screenshot is saved, so the example works without Wi-Fi.</a:t>
            </a:r>
          </a:p>
          <a:p xmlns:a="http://schemas.openxmlformats.org/drawingml/2006/main">
            <a:r>
              <a:t/>
            </a:r>
          </a:p>
          <a:p xmlns:a="http://schemas.openxmlformats.org/drawingml/2006/main">
            <a:r>
              <a:t>Sources:</a:t>
            </a:r>
          </a:p>
          <a:p xmlns:a="http://schemas.openxmlformats.org/drawingml/2006/main">
            <a:r>
              <a:t>https://github.com/ORINOCO-Lite/orinoco-lite-dev</a:t>
            </a:r>
          </a:p>
          <a:p xmlns:a="http://schemas.openxmlformats.org/drawingml/2006/main">
            <a:r>
              <a:t>https://dev.centerforopenneuroscience.org/explore/</a:t>
            </a:r>
          </a:p>
          <a:p xmlns:a="http://schemas.openxmlformats.org/drawingml/2006/main">
            <a:r>
              <a:t>https://doi.org/10.5281/zenodo.22834595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55 seconds</a:t>
            </a:r>
          </a:p>
          <a:p xmlns:a="http://schemas.openxmlformats.org/drawingml/2006/main">
            <a:r>
              <a:t/>
            </a:r>
          </a:p>
          <a:p xmlns:a="http://schemas.openxmlformats.org/drawingml/2006/main">
            <a:r>
              <a:t>The Zenodo record describes the original STAMPED in Practice proposal. The current poster PR captures the later public-data pilot, with working analyses and concrete failures to learn from. The next repository develops a repeated improvement process. Independent agents tackle the same scientific question under four kinds of assistance: baseline, general skill discovery, reproducibility-focused discovery, and explicit STAMPED skills. Independent judges assess scientific quality separately from how well the research object supports inspection and reuse. We then improve the skills and try again, keeping assessment fixed within a formal comparison. NARPS preparation pilots are already exposing useful problems. The hypothesis is that detailed STAMPED guidance improves performance and reduces inconsistent outcomes. The goal is transfer: a researcher brings their own data and hypothesis, and an independent agent can use these skills to do rigorous, convenient research. That improvement remains to be tested.</a:t>
            </a:r>
          </a:p>
          <a:p xmlns:a="http://schemas.openxmlformats.org/drawingml/2006/main">
            <a:r>
              <a:t/>
            </a:r>
          </a:p>
          <a:p xmlns:a="http://schemas.openxmlformats.org/drawingml/2006/main">
            <a:r>
              <a:t>Sources:</a:t>
            </a:r>
          </a:p>
          <a:p xmlns:a="http://schemas.openxmlformats.org/drawingml/2006/main">
            <a:r>
              <a:t>https://github.com/con/talks/pull/35</a:t>
            </a:r>
          </a:p>
          <a:p xmlns:a="http://schemas.openxmlformats.org/drawingml/2006/main">
            <a:r>
              <a:t>https://zenodo.org/records/22833916</a:t>
            </a:r>
          </a:p>
          <a:p xmlns:a="http://schemas.openxmlformats.org/drawingml/2006/main">
            <a:r>
              <a:t>https://github.com/leej3/stamped-ai-research-next</a:t>
            </a:r>
          </a:p>
          <a:p xmlns:a="http://schemas.openxmlformats.org/drawingml/2006/main">
            <a:r>
              <a:t>https://github.com/leej3/stamped-ai-research-next/pull/3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25 seconds</a:t>
            </a:r>
          </a:p>
          <a:p xmlns:a="http://schemas.openxmlformats.org/drawingml/2006/main">
            <a:r>
              <a:t/>
            </a:r>
          </a:p>
          <a:p xmlns:a="http://schemas.openxmlformats.org/drawingml/2006/main">
            <a:r>
              <a:t>That's the thread through my work: agents let me make more things, and I want the result to carry enough evidence for someone else to inspect it. I'm still figuring out how much context is useful and when keeping it becomes more work than it saves. I'd love to hear what evidence you look for before trusting something an agent made. All the projects and this deck's editable source are linked here.</a:t>
            </a:r>
          </a:p>
          <a:p xmlns:a="http://schemas.openxmlformats.org/drawingml/2006/main">
            <a:r>
              <a:t/>
            </a:r>
          </a:p>
          <a:p xmlns:a="http://schemas.openxmlformats.org/drawingml/2006/main">
            <a:r>
              <a:t>Sources:</a:t>
            </a:r>
          </a:p>
          <a:p xmlns:a="http://schemas.openxmlformats.org/drawingml/2006/main">
            <a:r>
              <a:t>https://github.com/leej3/ai-and-ales-2026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020191c93bf425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b6833fa418844e2"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f828b8d812a3472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ee7185533414669"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3cbf6ed193c4a0e"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5555a0545a6c4a8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E4518CF-BC3F-4B78-B237-C3894CA6AB74}"/>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3A4FFE00-26A2-4312-8565-445CFACD4754}"/>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7A3BD07-A82A-4692-9B36-EFAD767C262C}"/>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8493432-C963-40B7-BF64-2CBAD824E79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74592EEB-5B82-4D45-876F-DA34C1A4FCDC}"/>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45298BBF-5C26-40AD-BC32-1EE80D8EDC1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FAFC491-C6D4-4B55-98DA-C6B4E2799DC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EC7EF62-CA19-463B-A506-FE07BF181777}"/>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580E713-A8CB-41D9-B5D9-87A86A71BF6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F0E5CC1-4811-4B27-8358-A5D5F518AD0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641f42c18984821" /><Relationship Type="http://schemas.openxmlformats.org/officeDocument/2006/relationships/slideLayout" Target="/ppt/slideLayouts/slideLayout1.xml" Id="Ra04a6f6efe8c4b1c" /><Relationship Type="http://schemas.openxmlformats.org/officeDocument/2006/relationships/slideLayout" Target="/ppt/slideLayouts/slideLayout2.xml" Id="Re6b9c4cb988343a1" /><Relationship Type="http://schemas.openxmlformats.org/officeDocument/2006/relationships/slideLayout" Target="/ppt/slideLayouts/slideLayout3.xml" Id="Rbc2c4864150047f8" /><Relationship Type="http://schemas.openxmlformats.org/officeDocument/2006/relationships/slideLayout" Target="/ppt/slideLayouts/slideLayout4.xml" Id="Ra8d76696bc224fa5" /><Relationship Type="http://schemas.openxmlformats.org/officeDocument/2006/relationships/slideLayout" Target="/ppt/slideLayouts/slideLayout5.xml" Id="R517eac0797804bc3" /><Relationship Type="http://schemas.openxmlformats.org/officeDocument/2006/relationships/slideLayout" Target="/ppt/slideLayouts/slideLayout6.xml" Id="Ra28a71cb58f341b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04a6f6efe8c4b1c"/>
    <p:sldLayoutId xmlns:r="http://schemas.openxmlformats.org/officeDocument/2006/relationships" id="2147483650" r:id="Re6b9c4cb988343a1"/>
    <p:sldLayoutId xmlns:r="http://schemas.openxmlformats.org/officeDocument/2006/relationships" id="2147483651" r:id="Rbc2c4864150047f8"/>
    <p:sldLayoutId xmlns:r="http://schemas.openxmlformats.org/officeDocument/2006/relationships" id="2147483652" r:id="Ra8d76696bc224fa5"/>
    <p:sldLayoutId xmlns:r="http://schemas.openxmlformats.org/officeDocument/2006/relationships" id="2147483653" r:id="R517eac0797804bc3"/>
    <p:sldLayoutId xmlns:r="http://schemas.openxmlformats.org/officeDocument/2006/relationships" id="2147483654" r:id="Ra28a71cb58f341b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d257ca622efc418c" /><Relationship Type="http://schemas.openxmlformats.org/officeDocument/2006/relationships/image" Target="/ppt/media/image.png" Id="R9ab39f1b2f744979" /><Relationship Type="http://schemas.openxmlformats.org/officeDocument/2006/relationships/notesSlide" Target="/ppt/notesSlides/notesSlide1.xml" Id="R20dad1de18d24f17"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e7481222be984855" /><Relationship Type="http://schemas.openxmlformats.org/officeDocument/2006/relationships/hyperlink" Target="https://github.com/leej3/skills-workshop" TargetMode="External" Id="R9a80e352920542af" /><Relationship Type="http://schemas.openxmlformats.org/officeDocument/2006/relationships/hyperlink" Target="https://github.com/leej3/wt-utils" TargetMode="External" Id="R04c02bd235f14bfb" /><Relationship Type="http://schemas.openxmlformats.org/officeDocument/2006/relationships/hyperlink" Target="https://github.com/con/duct" TargetMode="External" Id="R641fc2044c3d4a1e" /><Relationship Type="http://schemas.openxmlformats.org/officeDocument/2006/relationships/notesSlide" Target="/ppt/notesSlides/notesSlide2.xml" Id="Rbedfcef4bf7c434a"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ea0b8d3ffd854c9b" /><Relationship Type="http://schemas.openxmlformats.org/officeDocument/2006/relationships/hyperlink" Target="https://github.com/leej3/keyhatch" TargetMode="External" Id="R5f520bf4e8bf4644" /><Relationship Type="http://schemas.openxmlformats.org/officeDocument/2006/relationships/hyperlink" Target="https://github.com/leej3/keyhatch/blob/main/SECURITY.md" TargetMode="External" Id="R5b9cbab0c11840d1" /><Relationship Type="http://schemas.openxmlformats.org/officeDocument/2006/relationships/notesSlide" Target="/ppt/notesSlides/notesSlide3.xml" Id="Rfc9bfa34d34a4d39"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739b9ef736774444" /><Relationship Type="http://schemas.openxmlformats.org/officeDocument/2006/relationships/image" Target="/ppt/media/image2.png" Id="R44b3dd2e63804868" /><Relationship Type="http://schemas.openxmlformats.org/officeDocument/2006/relationships/image" Target="/ppt/media/image3.png" Id="R54df6184f3614d5e" /><Relationship Type="http://schemas.openxmlformats.org/officeDocument/2006/relationships/hyperlink" Target="https://software-engineer-reborn-atlas.johnlee3728739.chatgpt.site/" TargetMode="External" Id="R960de19399e34afb" /><Relationship Type="http://schemas.openxmlformats.org/officeDocument/2006/relationships/hyperlink" Target="https://leej3.github.io/software-engineer-reborn/" TargetMode="External" Id="R22ad2b7699ba4eff" /><Relationship Type="http://schemas.openxmlformats.org/officeDocument/2006/relationships/notesSlide" Target="/ppt/notesSlides/notesSlide4.xml" Id="Rfff144740a2b42f0"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3ebdb272422449a2" /><Relationship Type="http://schemas.openxmlformats.org/officeDocument/2006/relationships/image" Target="/ppt/media/image4.png" Id="R542c20a03a8547ec" /><Relationship Type="http://schemas.openxmlformats.org/officeDocument/2006/relationships/hyperlink" Target="https://research-object-with-ai.pages.dev/" TargetMode="External" Id="R49af0ce4084949d7" /><Relationship Type="http://schemas.openxmlformats.org/officeDocument/2006/relationships/hyperlink" Target="https://stamped-principles.org/" TargetMode="External" Id="Rf33befa126eb4aa8" /><Relationship Type="http://schemas.openxmlformats.org/officeDocument/2006/relationships/notesSlide" Target="/ppt/notesSlides/notesSlide5.xml" Id="R92ea85e9e8c7411c"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cf0f43538c5e4f52" /><Relationship Type="http://schemas.openxmlformats.org/officeDocument/2006/relationships/image" Target="/ppt/media/image5.png" Id="R41313f9ab39d41ab" /><Relationship Type="http://schemas.openxmlformats.org/officeDocument/2006/relationships/hyperlink" Target="https://github.com/ORINOCO-Lite/orinoco-lite-dev" TargetMode="External" Id="Rd097473f827d4236" /><Relationship Type="http://schemas.openxmlformats.org/officeDocument/2006/relationships/hyperlink" Target="https://dev.centerforopenneuroscience.org/explore/" TargetMode="External" Id="R6fcdf2f811404a7e" /><Relationship Type="http://schemas.openxmlformats.org/officeDocument/2006/relationships/hyperlink" Target="https://doi.org/10.5281/zenodo.22834595" TargetMode="External" Id="Ref2c8884ab0e482e" /><Relationship Type="http://schemas.openxmlformats.org/officeDocument/2006/relationships/notesSlide" Target="/ppt/notesSlides/notesSlide6.xml" Id="Ra6d071ba584b4ed2"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19dd2bbb2e42488b" /><Relationship Type="http://schemas.openxmlformats.org/officeDocument/2006/relationships/image" Target="/ppt/media/image6.png" Id="R60a6fff882714008" /><Relationship Type="http://schemas.openxmlformats.org/officeDocument/2006/relationships/hyperlink" Target="https://github.com/con/talks/pull/35" TargetMode="External" Id="R9a82bb5a2ba2418e" /><Relationship Type="http://schemas.openxmlformats.org/officeDocument/2006/relationships/hyperlink" Target="https://zenodo.org/records/22833916" TargetMode="External" Id="R8864af59af4a456c" /><Relationship Type="http://schemas.openxmlformats.org/officeDocument/2006/relationships/hyperlink" Target="https://github.com/leej3/stamped-ai-research-next" TargetMode="External" Id="R4eea099f69ed4920" /><Relationship Type="http://schemas.openxmlformats.org/officeDocument/2006/relationships/notesSlide" Target="/ppt/notesSlides/notesSlide7.xml" Id="Rc09689cf81e14744"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af8e9ec265644018" /><Relationship Type="http://schemas.openxmlformats.org/officeDocument/2006/relationships/hyperlink" Target="https://leej3.github.io/ai-and-ales-2026/" TargetMode="External" Id="Re0846637a6374911" /><Relationship Type="http://schemas.openxmlformats.org/officeDocument/2006/relationships/hyperlink" Target="https://github.com/leej3/ai-and-ales-2026" TargetMode="External" Id="R3c04847001094888" /><Relationship Type="http://schemas.openxmlformats.org/officeDocument/2006/relationships/notesSlide" Target="/ppt/notesSlides/notesSlide8.xml" Id="R332ffcec54ab4cce" /></Relationships>
</file>

<file path=ppt/slides/slide1.xml><?xml version="1.0" encoding="utf-8"?>
<p:sld xmlns:p="http://schemas.openxmlformats.org/presentationml/2006/main">
  <p:cSld>
    <p:bg>
      <p:bgPr>
        <a:solidFill xmlns:a="http://schemas.openxmlformats.org/drawingml/2006/main">
          <a:srgbClr val="F5F0E6"/>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EF190C9F-6E11-42E2-B8A7-F59D633ADA81}"/>
              </a:ext>
            </a:extLst>
          </p:cNvPr>
          <p:cNvSpPr>
            <a:spLocks xmlns:a="http://schemas.openxmlformats.org/drawingml/2006/main" noGrp="1"/>
          </p:cNvSpPr>
          <p:nvPr/>
        </p:nvSpPr>
        <p:spPr>
          <a:xfrm xmlns:a="http://schemas.openxmlformats.org/drawingml/2006/main">
            <a:off x="609600" y="1409700"/>
            <a:ext cx="723900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6150" b="1">
                <a:solidFill>
                  <a:srgbClr val="183A3C"/>
                </a:solidFill>
                <a:latin typeface="Arial"/>
                <a:ea typeface="Arial"/>
                <a:cs typeface="Arial"/>
              </a:defRPr>
            </a:defPPr>
          </a:lstStyle>
          <a:p xmlns:a="http://schemas.openxmlformats.org/drawingml/2006/main">
            <a:pPr>
              <a:defRPr sz="6150" b="1">
                <a:solidFill>
                  <a:srgbClr val="183A3C"/>
                </a:solidFill>
                <a:latin typeface="Arial"/>
                <a:ea typeface="Arial"/>
                <a:cs typeface="Arial"/>
              </a:defRPr>
            </a:pPr>
            <a:r>
              <a:rPr sz="6150" b="1">
                <a:solidFill>
                  <a:srgbClr val="183A3C"/>
                </a:solidFill>
                <a:latin typeface="Arial"/>
                <a:ea typeface="Arial"/>
                <a:cs typeface="Arial"/>
              </a:rPr>
              <a:t>My agent</a:t>
            </a:r>
          </a:p>
          <a:p xmlns:a="http://schemas.openxmlformats.org/drawingml/2006/main">
            <a:pPr>
              <a:defRPr sz="6150" b="1">
                <a:solidFill>
                  <a:srgbClr val="183A3C"/>
                </a:solidFill>
                <a:latin typeface="Arial"/>
                <a:ea typeface="Arial"/>
                <a:cs typeface="Arial"/>
              </a:defRPr>
            </a:pPr>
            <a:r>
              <a:rPr sz="6150" b="1">
                <a:solidFill>
                  <a:srgbClr val="183A3C"/>
                </a:solidFill>
                <a:latin typeface="Arial"/>
                <a:ea typeface="Arial"/>
                <a:cs typeface="Arial"/>
              </a:rPr>
              <a:t>workbench</a:t>
            </a:r>
          </a:p>
        </p:txBody>
      </p:sp>
      <p:sp>
        <p:nvSpPr>
          <p:cNvPr id="2" name="">
            <a:extLst xmlns:a="http://schemas.openxmlformats.org/drawingml/2006/main">
              <a:ext uri="{FF2B5EF4-FFF2-40B4-BE49-F238E27FC236}">
                <a16:creationId xmlns:a16="http://schemas.microsoft.com/office/drawing/2014/main" id="{406AA874-36E2-4058-886E-086C5F4C61D1}"/>
              </a:ext>
            </a:extLst>
          </p:cNvPr>
          <p:cNvSpPr>
            <a:spLocks xmlns:a="http://schemas.openxmlformats.org/drawingml/2006/main" noGrp="1"/>
          </p:cNvSpPr>
          <p:nvPr/>
        </p:nvSpPr>
        <p:spPr>
          <a:xfrm xmlns:a="http://schemas.openxmlformats.org/drawingml/2006/main">
            <a:off x="647700" y="3571875"/>
            <a:ext cx="7239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550" b="0">
                <a:solidFill>
                  <a:srgbClr val="183A3C"/>
                </a:solidFill>
                <a:latin typeface="Arial"/>
                <a:ea typeface="Arial"/>
                <a:cs typeface="Arial"/>
              </a:defRPr>
            </a:defPPr>
          </a:lstStyle>
          <a:p xmlns:a="http://schemas.openxmlformats.org/drawingml/2006/main">
            <a:pPr>
              <a:defRPr sz="2550" b="0">
                <a:solidFill>
                  <a:srgbClr val="183A3C"/>
                </a:solidFill>
                <a:latin typeface="Arial"/>
                <a:ea typeface="Arial"/>
                <a:cs typeface="Arial"/>
              </a:defRPr>
            </a:pPr>
            <a:r>
              <a:rPr sz="2550" b="0">
                <a:solidFill>
                  <a:srgbClr val="183A3C"/>
                </a:solidFill>
                <a:latin typeface="Arial"/>
                <a:ea typeface="Arial"/>
                <a:cs typeface="Arial"/>
              </a:rPr>
              <a:t>Making things with AI.</a:t>
            </a:r>
          </a:p>
          <a:p xmlns:a="http://schemas.openxmlformats.org/drawingml/2006/main">
            <a:pPr>
              <a:defRPr sz="2550" b="0">
                <a:solidFill>
                  <a:srgbClr val="183A3C"/>
                </a:solidFill>
                <a:latin typeface="Arial"/>
                <a:ea typeface="Arial"/>
                <a:cs typeface="Arial"/>
              </a:defRPr>
            </a:pPr>
            <a:r>
              <a:rPr sz="2550" b="0">
                <a:solidFill>
                  <a:srgbClr val="183A3C"/>
                </a:solidFill>
                <a:latin typeface="Arial"/>
                <a:ea typeface="Arial"/>
                <a:cs typeface="Arial"/>
              </a:rPr>
              <a:t>Keeping enough evidence to trust them.</a:t>
            </a:r>
          </a:p>
        </p:txBody>
      </p:sp>
      <p:sp>
        <p:nvSpPr>
          <p:cNvPr id="3" name="">
            <a:extLst xmlns:a="http://schemas.openxmlformats.org/drawingml/2006/main">
              <a:ext uri="{FF2B5EF4-FFF2-40B4-BE49-F238E27FC236}">
                <a16:creationId xmlns:a16="http://schemas.microsoft.com/office/drawing/2014/main" id="{7A9F030E-1C9F-4BB3-9760-F372D37D8BC4}"/>
              </a:ext>
            </a:extLst>
          </p:cNvPr>
          <p:cNvSpPr>
            <a:spLocks xmlns:a="http://schemas.openxmlformats.org/drawingml/2006/main" noGrp="1"/>
          </p:cNvSpPr>
          <p:nvPr/>
        </p:nvSpPr>
        <p:spPr>
          <a:xfrm xmlns:a="http://schemas.openxmlformats.org/drawingml/2006/main">
            <a:off x="647700" y="5143500"/>
            <a:ext cx="5715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250" b="1">
                <a:solidFill>
                  <a:srgbClr val="183A3C"/>
                </a:solidFill>
                <a:latin typeface="Arial"/>
                <a:ea typeface="Arial"/>
                <a:cs typeface="Arial"/>
              </a:defRPr>
            </a:defPPr>
          </a:lstStyle>
          <a:p xmlns:a="http://schemas.openxmlformats.org/drawingml/2006/main">
            <a:pPr>
              <a:defRPr sz="2250" b="1">
                <a:solidFill>
                  <a:srgbClr val="183A3C"/>
                </a:solidFill>
                <a:latin typeface="Arial"/>
                <a:ea typeface="Arial"/>
                <a:cs typeface="Arial"/>
              </a:defRPr>
            </a:pPr>
            <a:r>
              <a:rPr sz="2250" b="1">
                <a:solidFill>
                  <a:srgbClr val="183A3C"/>
                </a:solidFill>
                <a:latin typeface="Arial"/>
                <a:ea typeface="Arial"/>
                <a:cs typeface="Arial"/>
              </a:rPr>
              <a:t>John Lee</a:t>
            </a:r>
          </a:p>
        </p:txBody>
      </p:sp>
      <p:sp>
        <p:nvSpPr>
          <p:cNvPr id="4" name="">
            <a:extLst xmlns:a="http://schemas.openxmlformats.org/drawingml/2006/main">
              <a:ext uri="{FF2B5EF4-FFF2-40B4-BE49-F238E27FC236}">
                <a16:creationId xmlns:a16="http://schemas.microsoft.com/office/drawing/2014/main" id="{ACF4AEBB-4099-4324-AC06-EEE53DA6CE70}"/>
              </a:ext>
            </a:extLst>
          </p:cNvPr>
          <p:cNvSpPr>
            <a:spLocks xmlns:a="http://schemas.openxmlformats.org/drawingml/2006/main" noGrp="1"/>
          </p:cNvSpPr>
          <p:nvPr/>
        </p:nvSpPr>
        <p:spPr>
          <a:xfrm xmlns:a="http://schemas.openxmlformats.org/drawingml/2006/main">
            <a:off x="647700" y="5638800"/>
            <a:ext cx="8572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725" b="0">
                <a:solidFill>
                  <a:srgbClr val="183A3C"/>
                </a:solidFill>
                <a:latin typeface="Arial"/>
                <a:ea typeface="Arial"/>
                <a:cs typeface="Arial"/>
              </a:defRPr>
            </a:defPPr>
          </a:lstStyle>
          <a:p xmlns:a="http://schemas.openxmlformats.org/drawingml/2006/main">
            <a:pPr>
              <a:defRPr sz="1725" b="0">
                <a:solidFill>
                  <a:srgbClr val="183A3C"/>
                </a:solidFill>
                <a:latin typeface="Arial"/>
                <a:ea typeface="Arial"/>
                <a:cs typeface="Arial"/>
              </a:defRPr>
            </a:pPr>
            <a:r>
              <a:rPr sz="1725" b="0">
                <a:solidFill>
                  <a:srgbClr val="183A3C"/>
                </a:solidFill>
                <a:latin typeface="Arial"/>
                <a:ea typeface="Arial"/>
                <a:cs typeface="Arial"/>
              </a:rPr>
              <a:t>AI &amp; Ales · Jamestown Frontier Society</a:t>
            </a:r>
          </a:p>
          <a:p xmlns:a="http://schemas.openxmlformats.org/drawingml/2006/main">
            <a:pPr>
              <a:defRPr sz="1725" b="0">
                <a:solidFill>
                  <a:srgbClr val="183A3C"/>
                </a:solidFill>
                <a:latin typeface="Arial"/>
                <a:ea typeface="Arial"/>
                <a:cs typeface="Arial"/>
              </a:defRPr>
            </a:pPr>
            <a:r>
              <a:rPr sz="1725" b="0">
                <a:solidFill>
                  <a:srgbClr val="183A3C"/>
                </a:solidFill>
                <a:latin typeface="Arial"/>
                <a:ea typeface="Arial"/>
                <a:cs typeface="Arial"/>
              </a:rPr>
              <a:t>October 15, 2026 · Billsburg Brewery</a:t>
            </a:r>
          </a:p>
        </p:txBody>
      </p:sp>
      <p:pic>
        <p:nvPicPr>
          <p:cNvPr id="5" name="">
            <a:extLst xmlns:a="http://schemas.openxmlformats.org/drawingml/2006/main">
              <a:ext uri="{FF2B5EF4-FFF2-40B4-BE49-F238E27FC236}">
                <a16:creationId xmlns:a16="http://schemas.microsoft.com/office/drawing/2014/main" id="{96CBFE16-70B9-44B3-88E4-E841BF0A32A2}"/>
              </a:ext>
            </a:extLst>
          </p:cNvPr>
          <p:cNvPicPr>
            <a:picLocks xmlns:a="http://schemas.openxmlformats.org/drawingml/2006/main" noChangeAspect="1"/>
          </p:cNvPicPr>
          <p:nvPr/>
        </p:nvPicPr>
        <p:blipFill>
          <a:blip xmlns:r="http://schemas.openxmlformats.org/officeDocument/2006/relationships" xmlns:a="http://schemas.openxmlformats.org/drawingml/2006/main" r:embed="R9ab39f1b2f744979"/>
          <a:stretch xmlns:a="http://schemas.openxmlformats.org/drawingml/2006/main"/>
        </p:blipFill>
        <p:spPr>
          <a:xfrm xmlns:a="http://schemas.openxmlformats.org/drawingml/2006/main">
            <a:off x="8334375" y="1952625"/>
            <a:ext cx="3048000" cy="3048000"/>
          </a:xfrm>
          <a:prstGeom xmlns:a="http://schemas.openxmlformats.org/drawingml/2006/main" prst="rect">
            <a:avLst/>
          </a:prstGeom>
        </p:spPr>
      </p:pic>
    </p:spTree>
    <p:extLst>
      <p:ext uri="{BB962C8B-B14F-4D97-AF65-F5344CB8AC3E}">
        <p14:creationId xmlns:p14="http://schemas.microsoft.com/office/powerpoint/2010/main" val="1036525785"/>
      </p:ext>
    </p:extLst>
  </p:cSld>
</p:sld>
</file>

<file path=ppt/slides/slide2.xml><?xml version="1.0" encoding="utf-8"?>
<p:sld xmlns:p="http://schemas.openxmlformats.org/presentationml/2006/main">
  <p:cSld>
    <p:bg>
      <p:bgPr>
        <a:solidFill xmlns:a="http://schemas.openxmlformats.org/drawingml/2006/main">
          <a:srgbClr val="F5F0E6"/>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EF76398E-4902-45B3-B513-2548BC942CE6}"/>
              </a:ext>
            </a:extLst>
          </p:cNvPr>
          <p:cNvSpPr>
            <a:spLocks xmlns:a="http://schemas.openxmlformats.org/drawingml/2006/main" noGrp="1"/>
          </p:cNvSpPr>
          <p:nvPr/>
        </p:nvSpPr>
        <p:spPr>
          <a:xfrm xmlns:a="http://schemas.openxmlformats.org/drawingml/2006/main">
            <a:off x="609600" y="523875"/>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183A3C"/>
                </a:solidFill>
                <a:latin typeface="Arial"/>
                <a:ea typeface="Arial"/>
                <a:cs typeface="Arial"/>
              </a:defRPr>
            </a:defPPr>
          </a:lstStyle>
          <a:p xmlns:a="http://schemas.openxmlformats.org/drawingml/2006/main">
            <a:pPr>
              <a:defRPr sz="3600" b="1">
                <a:solidFill>
                  <a:srgbClr val="183A3C"/>
                </a:solidFill>
                <a:latin typeface="Arial"/>
                <a:ea typeface="Arial"/>
                <a:cs typeface="Arial"/>
              </a:defRPr>
            </a:pPr>
            <a:r>
              <a:rPr sz="3600" b="1">
                <a:solidFill>
                  <a:srgbClr val="183A3C"/>
                </a:solidFill>
                <a:latin typeface="Arial"/>
                <a:ea typeface="Arial"/>
                <a:cs typeface="Arial"/>
              </a:rPr>
              <a:t>The tools around my agent</a:t>
            </a:r>
          </a:p>
        </p:txBody>
      </p:sp>
      <p:sp>
        <p:nvSpPr>
          <p:cNvPr id="2" name="">
            <a:extLst xmlns:a="http://schemas.openxmlformats.org/drawingml/2006/main">
              <a:ext uri="{FF2B5EF4-FFF2-40B4-BE49-F238E27FC236}">
                <a16:creationId xmlns:a16="http://schemas.microsoft.com/office/drawing/2014/main" id="{C4BEC4A7-482E-49FC-918A-A3C2B54554F1}"/>
              </a:ext>
            </a:extLst>
          </p:cNvPr>
          <p:cNvSpPr>
            <a:spLocks xmlns:a="http://schemas.openxmlformats.org/drawingml/2006/main" noGrp="1"/>
          </p:cNvSpPr>
          <p:nvPr/>
        </p:nvSpPr>
        <p:spPr>
          <a:xfrm xmlns:a="http://schemas.openxmlformats.org/drawingml/2006/main">
            <a:off x="609600" y="1857375"/>
            <a:ext cx="2952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850" b="1">
                <a:solidFill>
                  <a:srgbClr val="183A3C"/>
                </a:solidFill>
                <a:latin typeface="Arial"/>
                <a:ea typeface="Arial"/>
                <a:cs typeface="Arial"/>
              </a:defRPr>
            </a:defPPr>
          </a:lstStyle>
          <a:p xmlns:a="http://schemas.openxmlformats.org/drawingml/2006/main">
            <a:pPr>
              <a:defRPr sz="2850" b="1">
                <a:solidFill>
                  <a:srgbClr val="183A3C"/>
                </a:solidFill>
                <a:latin typeface="Arial"/>
                <a:ea typeface="Arial"/>
                <a:cs typeface="Arial"/>
              </a:defRPr>
            </a:pPr>
            <a:r>
              <a:rPr sz="2850" b="1">
                <a:solidFill>
                  <a:srgbClr val="183A3C"/>
                </a:solidFill>
                <a:latin typeface="Arial"/>
                <a:ea typeface="Arial"/>
                <a:cs typeface="Arial"/>
              </a:rPr>
              <a:t>Codex</a:t>
            </a:r>
          </a:p>
        </p:txBody>
      </p:sp>
      <p:sp>
        <p:nvSpPr>
          <p:cNvPr id="3" name="">
            <a:extLst xmlns:a="http://schemas.openxmlformats.org/drawingml/2006/main">
              <a:ext uri="{FF2B5EF4-FFF2-40B4-BE49-F238E27FC236}">
                <a16:creationId xmlns:a16="http://schemas.microsoft.com/office/drawing/2014/main" id="{DA8978B5-77AD-4BAE-9FA8-8CCAC2B2848D}"/>
              </a:ext>
            </a:extLst>
          </p:cNvPr>
          <p:cNvSpPr>
            <a:spLocks xmlns:a="http://schemas.openxmlformats.org/drawingml/2006/main" noGrp="1"/>
          </p:cNvSpPr>
          <p:nvPr/>
        </p:nvSpPr>
        <p:spPr>
          <a:xfrm xmlns:a="http://schemas.openxmlformats.org/drawingml/2006/main">
            <a:off x="3810000" y="1895475"/>
            <a:ext cx="7620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250" b="0">
                <a:solidFill>
                  <a:srgbClr val="183A3C"/>
                </a:solidFill>
                <a:latin typeface="Arial"/>
                <a:ea typeface="Arial"/>
                <a:cs typeface="Arial"/>
              </a:defRPr>
            </a:defPPr>
          </a:lstStyle>
          <a:p xmlns:a="http://schemas.openxmlformats.org/drawingml/2006/main">
            <a:pPr>
              <a:defRPr sz="2250" b="0">
                <a:solidFill>
                  <a:srgbClr val="183A3C"/>
                </a:solidFill>
                <a:latin typeface="Arial"/>
                <a:ea typeface="Arial"/>
                <a:cs typeface="Arial"/>
              </a:defRPr>
            </a:pPr>
            <a:r>
              <a:rPr sz="2250" b="0">
                <a:solidFill>
                  <a:srgbClr val="183A3C"/>
                </a:solidFill>
                <a:latin typeface="Arial"/>
                <a:ea typeface="Arial"/>
                <a:cs typeface="Arial"/>
              </a:rPr>
              <a:t>A working partner in my projects, files and terminal</a:t>
            </a:r>
          </a:p>
        </p:txBody>
      </p:sp>
      <p:sp>
        <p:nvSpPr>
          <p:cNvPr id="4" name="">
            <a:extLst xmlns:a="http://schemas.openxmlformats.org/drawingml/2006/main">
              <a:ext uri="{FF2B5EF4-FFF2-40B4-BE49-F238E27FC236}">
                <a16:creationId xmlns:a16="http://schemas.microsoft.com/office/drawing/2014/main" id="{67384A87-8A2F-4CE0-93C1-99B10F7092DE}"/>
              </a:ext>
            </a:extLst>
          </p:cNvPr>
          <p:cNvSpPr>
            <a:spLocks xmlns:a="http://schemas.openxmlformats.org/drawingml/2006/main" noGrp="1"/>
          </p:cNvSpPr>
          <p:nvPr/>
        </p:nvSpPr>
        <p:spPr>
          <a:xfrm xmlns:a="http://schemas.openxmlformats.org/drawingml/2006/main">
            <a:off x="609600" y="2781300"/>
            <a:ext cx="30956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400" b="1">
                <a:solidFill>
                  <a:srgbClr val="183A3C"/>
                </a:solidFill>
                <a:latin typeface="Arial"/>
                <a:ea typeface="Arial"/>
                <a:cs typeface="Arial"/>
              </a:defRPr>
            </a:defPPr>
          </a:lstStyle>
          <a:p xmlns:a="http://schemas.openxmlformats.org/drawingml/2006/main">
            <a:pPr>
              <a:defRPr sz="2400" b="1">
                <a:solidFill>
                  <a:srgbClr val="183A3C"/>
                </a:solidFill>
                <a:latin typeface="Arial"/>
                <a:ea typeface="Arial"/>
                <a:cs typeface="Arial"/>
              </a:defRPr>
            </a:pPr>
            <a:r>
              <a:rPr sz="2400" b="1">
                <a:solidFill>
                  <a:srgbClr val="183A3C"/>
                </a:solidFill>
                <a:latin typeface="Arial"/>
                <a:ea typeface="Arial"/>
                <a:cs typeface="Arial"/>
              </a:rPr>
              <a:t>Skills + Markdown</a:t>
            </a:r>
          </a:p>
        </p:txBody>
      </p:sp>
      <p:sp>
        <p:nvSpPr>
          <p:cNvPr id="5" name="">
            <a:extLst xmlns:a="http://schemas.openxmlformats.org/drawingml/2006/main">
              <a:ext uri="{FF2B5EF4-FFF2-40B4-BE49-F238E27FC236}">
                <a16:creationId xmlns:a16="http://schemas.microsoft.com/office/drawing/2014/main" id="{3FC93EF2-2EDD-4AFB-868A-1143DB60D543}"/>
              </a:ext>
            </a:extLst>
          </p:cNvPr>
          <p:cNvSpPr>
            <a:spLocks xmlns:a="http://schemas.openxmlformats.org/drawingml/2006/main" noGrp="1"/>
          </p:cNvSpPr>
          <p:nvPr/>
        </p:nvSpPr>
        <p:spPr>
          <a:xfrm xmlns:a="http://schemas.openxmlformats.org/drawingml/2006/main">
            <a:off x="3810000" y="2781300"/>
            <a:ext cx="7620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250" b="0">
                <a:solidFill>
                  <a:srgbClr val="183A3C"/>
                </a:solidFill>
                <a:latin typeface="Arial"/>
                <a:ea typeface="Arial"/>
                <a:cs typeface="Arial"/>
              </a:defRPr>
            </a:defPPr>
          </a:lstStyle>
          <a:p xmlns:a="http://schemas.openxmlformats.org/drawingml/2006/main">
            <a:pPr>
              <a:defRPr sz="2250" b="0">
                <a:solidFill>
                  <a:srgbClr val="183A3C"/>
                </a:solidFill>
                <a:latin typeface="Arial"/>
                <a:ea typeface="Arial"/>
                <a:cs typeface="Arial"/>
              </a:defRPr>
            </a:pPr>
            <a:r>
              <a:rPr sz="2250" b="0">
                <a:solidFill>
                  <a:srgbClr val="183A3C"/>
                </a:solidFill>
                <a:latin typeface="Arial"/>
                <a:ea typeface="Arial"/>
                <a:cs typeface="Arial"/>
              </a:rPr>
              <a:t>Reusable instructions and decisions that survive a chat</a:t>
            </a:r>
          </a:p>
        </p:txBody>
      </p:sp>
      <p:sp>
        <p:nvSpPr>
          <p:cNvPr id="6" name="">
            <a:extLst xmlns:a="http://schemas.openxmlformats.org/drawingml/2006/main">
              <a:ext uri="{FF2B5EF4-FFF2-40B4-BE49-F238E27FC236}">
                <a16:creationId xmlns:a16="http://schemas.microsoft.com/office/drawing/2014/main" id="{90549095-91BD-4FB6-98D5-E7EE21362612}"/>
              </a:ext>
            </a:extLst>
          </p:cNvPr>
          <p:cNvSpPr>
            <a:spLocks xmlns:a="http://schemas.openxmlformats.org/drawingml/2006/main" noGrp="1"/>
          </p:cNvSpPr>
          <p:nvPr/>
        </p:nvSpPr>
        <p:spPr>
          <a:xfrm xmlns:a="http://schemas.openxmlformats.org/drawingml/2006/main">
            <a:off x="609600" y="3733800"/>
            <a:ext cx="3095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400" b="1">
                <a:solidFill>
                  <a:srgbClr val="183A3C"/>
                </a:solidFill>
                <a:latin typeface="Arial"/>
                <a:ea typeface="Arial"/>
                <a:cs typeface="Arial"/>
              </a:defRPr>
            </a:defPPr>
          </a:lstStyle>
          <a:p xmlns:a="http://schemas.openxmlformats.org/drawingml/2006/main">
            <a:pPr>
              <a:defRPr sz="2400" b="1">
                <a:solidFill>
                  <a:srgbClr val="183A3C"/>
                </a:solidFill>
                <a:latin typeface="Arial"/>
                <a:ea typeface="Arial"/>
                <a:cs typeface="Arial"/>
              </a:defRPr>
            </a:pPr>
            <a:r>
              <a:rPr sz="2400" b="1">
                <a:solidFill>
                  <a:srgbClr val="183A3C"/>
                </a:solidFill>
                <a:latin typeface="Arial"/>
                <a:ea typeface="Arial"/>
                <a:cs typeface="Arial"/>
              </a:rPr>
              <a:t>Git + worktrees</a:t>
            </a:r>
          </a:p>
        </p:txBody>
      </p:sp>
      <p:sp>
        <p:nvSpPr>
          <p:cNvPr id="7" name="">
            <a:extLst xmlns:a="http://schemas.openxmlformats.org/drawingml/2006/main">
              <a:ext uri="{FF2B5EF4-FFF2-40B4-BE49-F238E27FC236}">
                <a16:creationId xmlns:a16="http://schemas.microsoft.com/office/drawing/2014/main" id="{40237FB8-3C5D-46AB-80AD-9649A8E87294}"/>
              </a:ext>
            </a:extLst>
          </p:cNvPr>
          <p:cNvSpPr>
            <a:spLocks xmlns:a="http://schemas.openxmlformats.org/drawingml/2006/main" noGrp="1"/>
          </p:cNvSpPr>
          <p:nvPr/>
        </p:nvSpPr>
        <p:spPr>
          <a:xfrm xmlns:a="http://schemas.openxmlformats.org/drawingml/2006/main">
            <a:off x="3810000" y="3733800"/>
            <a:ext cx="7620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250" b="0">
                <a:solidFill>
                  <a:srgbClr val="183A3C"/>
                </a:solidFill>
                <a:latin typeface="Arial"/>
                <a:ea typeface="Arial"/>
                <a:cs typeface="Arial"/>
              </a:defRPr>
            </a:defPPr>
          </a:lstStyle>
          <a:p xmlns:a="http://schemas.openxmlformats.org/drawingml/2006/main">
            <a:pPr>
              <a:defRPr sz="2250" b="0">
                <a:solidFill>
                  <a:srgbClr val="183A3C"/>
                </a:solidFill>
                <a:latin typeface="Arial"/>
                <a:ea typeface="Arial"/>
                <a:cs typeface="Arial"/>
              </a:defRPr>
            </a:pPr>
            <a:r>
              <a:rPr sz="2250" b="0">
                <a:solidFill>
                  <a:srgbClr val="183A3C"/>
                </a:solidFill>
                <a:latin typeface="Arial"/>
                <a:ea typeface="Arial"/>
                <a:cs typeface="Arial"/>
              </a:rPr>
              <a:t>Separate experiments, inspect changes, recover a state</a:t>
            </a:r>
          </a:p>
        </p:txBody>
      </p:sp>
      <p:sp>
        <p:nvSpPr>
          <p:cNvPr id="8" name="">
            <a:extLst xmlns:a="http://schemas.openxmlformats.org/drawingml/2006/main">
              <a:ext uri="{FF2B5EF4-FFF2-40B4-BE49-F238E27FC236}">
                <a16:creationId xmlns:a16="http://schemas.microsoft.com/office/drawing/2014/main" id="{2F11A4F5-16C8-4751-9102-1623740AA6DD}"/>
              </a:ext>
            </a:extLst>
          </p:cNvPr>
          <p:cNvSpPr>
            <a:spLocks xmlns:a="http://schemas.openxmlformats.org/drawingml/2006/main" noGrp="1"/>
          </p:cNvSpPr>
          <p:nvPr/>
        </p:nvSpPr>
        <p:spPr>
          <a:xfrm xmlns:a="http://schemas.openxmlformats.org/drawingml/2006/main">
            <a:off x="609600" y="4686300"/>
            <a:ext cx="3095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400" b="1">
                <a:solidFill>
                  <a:srgbClr val="183A3C"/>
                </a:solidFill>
                <a:latin typeface="Arial"/>
                <a:ea typeface="Arial"/>
                <a:cs typeface="Arial"/>
              </a:defRPr>
            </a:defPPr>
          </a:lstStyle>
          <a:p xmlns:a="http://schemas.openxmlformats.org/drawingml/2006/main">
            <a:pPr>
              <a:defRPr sz="2400" b="1">
                <a:solidFill>
                  <a:srgbClr val="183A3C"/>
                </a:solidFill>
                <a:latin typeface="Arial"/>
                <a:ea typeface="Arial"/>
                <a:cs typeface="Arial"/>
              </a:defRPr>
            </a:pPr>
            <a:r>
              <a:rPr sz="2400" b="1">
                <a:solidFill>
                  <a:srgbClr val="183A3C"/>
                </a:solidFill>
                <a:latin typeface="Arial"/>
                <a:ea typeface="Arial"/>
                <a:cs typeface="Arial"/>
              </a:rPr>
              <a:t>Pixi + DataLad</a:t>
            </a:r>
          </a:p>
        </p:txBody>
      </p:sp>
      <p:sp>
        <p:nvSpPr>
          <p:cNvPr id="9" name="">
            <a:extLst xmlns:a="http://schemas.openxmlformats.org/drawingml/2006/main">
              <a:ext uri="{FF2B5EF4-FFF2-40B4-BE49-F238E27FC236}">
                <a16:creationId xmlns:a16="http://schemas.microsoft.com/office/drawing/2014/main" id="{425ABBEC-E6AD-4E5D-8198-69F5AD1E993D}"/>
              </a:ext>
            </a:extLst>
          </p:cNvPr>
          <p:cNvSpPr>
            <a:spLocks xmlns:a="http://schemas.openxmlformats.org/drawingml/2006/main" noGrp="1"/>
          </p:cNvSpPr>
          <p:nvPr/>
        </p:nvSpPr>
        <p:spPr>
          <a:xfrm xmlns:a="http://schemas.openxmlformats.org/drawingml/2006/main">
            <a:off x="3810000" y="4686300"/>
            <a:ext cx="7620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250" b="0">
                <a:solidFill>
                  <a:srgbClr val="183A3C"/>
                </a:solidFill>
                <a:latin typeface="Arial"/>
                <a:ea typeface="Arial"/>
                <a:cs typeface="Arial"/>
              </a:defRPr>
            </a:defPPr>
          </a:lstStyle>
          <a:p xmlns:a="http://schemas.openxmlformats.org/drawingml/2006/main">
            <a:pPr>
              <a:defRPr sz="2250" b="0">
                <a:solidFill>
                  <a:srgbClr val="183A3C"/>
                </a:solidFill>
                <a:latin typeface="Arial"/>
                <a:ea typeface="Arial"/>
                <a:cs typeface="Arial"/>
              </a:defRPr>
            </a:pPr>
            <a:r>
              <a:rPr sz="2250" b="0">
                <a:solidFill>
                  <a:srgbClr val="183A3C"/>
                </a:solidFill>
                <a:latin typeface="Arial"/>
                <a:ea typeface="Arial"/>
                <a:cs typeface="Arial"/>
              </a:rPr>
              <a:t>Recover environments and connect data to the work</a:t>
            </a:r>
          </a:p>
        </p:txBody>
      </p:sp>
      <p:sp>
        <p:nvSpPr>
          <p:cNvPr id="10" name="">
            <a:extLst xmlns:a="http://schemas.openxmlformats.org/drawingml/2006/main">
              <a:ext uri="{FF2B5EF4-FFF2-40B4-BE49-F238E27FC236}">
                <a16:creationId xmlns:a16="http://schemas.microsoft.com/office/drawing/2014/main" id="{525797B7-CCB6-49EC-8F83-BD1A4FF8EB80}"/>
              </a:ext>
            </a:extLst>
          </p:cNvPr>
          <p:cNvSpPr>
            <a:spLocks xmlns:a="http://schemas.openxmlformats.org/drawingml/2006/main" noGrp="1"/>
          </p:cNvSpPr>
          <p:nvPr/>
        </p:nvSpPr>
        <p:spPr>
          <a:xfrm xmlns:a="http://schemas.openxmlformats.org/drawingml/2006/main">
            <a:off x="609600" y="6153150"/>
            <a:ext cx="2857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00" b="0">
                <a:solidFill>
                  <a:srgbClr val="15716E"/>
                </a:solidFill>
                <a:latin typeface="Arial"/>
                <a:ea typeface="Arial"/>
                <a:cs typeface="Arial"/>
              </a:defRPr>
            </a:defPPr>
          </a:lstStyle>
          <a:p xmlns:a="http://schemas.openxmlformats.org/drawingml/2006/main">
            <a:pPr>
              <a:defRPr sz="1800" b="0">
                <a:solidFill>
                  <a:srgbClr val="15716E"/>
                </a:solidFill>
                <a:latin typeface="Arial"/>
                <a:ea typeface="Arial"/>
                <a:cs typeface="Arial"/>
              </a:defRPr>
            </a:pPr>
            <a:r>
              <a:rPr sz="1800" b="0">
                <a:solidFill>
                  <a:srgbClr val="15716E"/>
                </a:solidFill>
                <a:latin typeface="Arial"/>
                <a:ea typeface="Arial"/>
                <a:cs typeface="Arial"/>
                <a:hlinkClick xmlns:r="http://schemas.openxmlformats.org/officeDocument/2006/relationships" r:id="R9a80e352920542af"/>
              </a:rPr>
              <a:t>My skill workshop</a:t>
            </a:r>
          </a:p>
        </p:txBody>
      </p:sp>
      <p:sp>
        <p:nvSpPr>
          <p:cNvPr id="11" name="">
            <a:extLst xmlns:a="http://schemas.openxmlformats.org/drawingml/2006/main">
              <a:ext uri="{FF2B5EF4-FFF2-40B4-BE49-F238E27FC236}">
                <a16:creationId xmlns:a16="http://schemas.microsoft.com/office/drawing/2014/main" id="{E1E0061F-A7D1-440C-A3F1-960DA4230DE8}"/>
              </a:ext>
            </a:extLst>
          </p:cNvPr>
          <p:cNvSpPr>
            <a:spLocks xmlns:a="http://schemas.openxmlformats.org/drawingml/2006/main" noGrp="1"/>
          </p:cNvSpPr>
          <p:nvPr/>
        </p:nvSpPr>
        <p:spPr>
          <a:xfrm xmlns:a="http://schemas.openxmlformats.org/drawingml/2006/main">
            <a:off x="3810000" y="6153150"/>
            <a:ext cx="2857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00" b="0">
                <a:solidFill>
                  <a:srgbClr val="15716E"/>
                </a:solidFill>
                <a:latin typeface="Arial"/>
                <a:ea typeface="Arial"/>
                <a:cs typeface="Arial"/>
              </a:defRPr>
            </a:defPPr>
          </a:lstStyle>
          <a:p xmlns:a="http://schemas.openxmlformats.org/drawingml/2006/main">
            <a:pPr>
              <a:defRPr sz="1800" b="0">
                <a:solidFill>
                  <a:srgbClr val="15716E"/>
                </a:solidFill>
                <a:latin typeface="Arial"/>
                <a:ea typeface="Arial"/>
                <a:cs typeface="Arial"/>
              </a:defRPr>
            </a:pPr>
            <a:r>
              <a:rPr sz="1800" b="0">
                <a:solidFill>
                  <a:srgbClr val="15716E"/>
                </a:solidFill>
                <a:latin typeface="Arial"/>
                <a:ea typeface="Arial"/>
                <a:cs typeface="Arial"/>
                <a:hlinkClick xmlns:r="http://schemas.openxmlformats.org/officeDocument/2006/relationships" r:id="R04c02bd235f14bfb"/>
              </a:rPr>
              <a:t>Worktree tools</a:t>
            </a:r>
          </a:p>
        </p:txBody>
      </p:sp>
      <p:sp>
        <p:nvSpPr>
          <p:cNvPr id="12" name="">
            <a:extLst xmlns:a="http://schemas.openxmlformats.org/drawingml/2006/main">
              <a:ext uri="{FF2B5EF4-FFF2-40B4-BE49-F238E27FC236}">
                <a16:creationId xmlns:a16="http://schemas.microsoft.com/office/drawing/2014/main" id="{27F0C586-2356-40FF-AA6A-869463CF4B6E}"/>
              </a:ext>
            </a:extLst>
          </p:cNvPr>
          <p:cNvSpPr>
            <a:spLocks xmlns:a="http://schemas.openxmlformats.org/drawingml/2006/main" noGrp="1"/>
          </p:cNvSpPr>
          <p:nvPr/>
        </p:nvSpPr>
        <p:spPr>
          <a:xfrm xmlns:a="http://schemas.openxmlformats.org/drawingml/2006/main">
            <a:off x="7620000" y="6153150"/>
            <a:ext cx="4000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00" b="0">
                <a:solidFill>
                  <a:srgbClr val="15716E"/>
                </a:solidFill>
                <a:latin typeface="Arial"/>
                <a:ea typeface="Arial"/>
                <a:cs typeface="Arial"/>
              </a:defRPr>
            </a:defPPr>
          </a:lstStyle>
          <a:p xmlns:a="http://schemas.openxmlformats.org/drawingml/2006/main">
            <a:pPr>
              <a:defRPr sz="1800" b="0">
                <a:solidFill>
                  <a:srgbClr val="15716E"/>
                </a:solidFill>
                <a:latin typeface="Arial"/>
                <a:ea typeface="Arial"/>
                <a:cs typeface="Arial"/>
              </a:defRPr>
            </a:pPr>
            <a:r>
              <a:rPr sz="1800" b="0">
                <a:solidFill>
                  <a:srgbClr val="15716E"/>
                </a:solidFill>
                <a:latin typeface="Arial"/>
                <a:ea typeface="Arial"/>
                <a:cs typeface="Arial"/>
                <a:hlinkClick xmlns:r="http://schemas.openxmlformats.org/officeDocument/2006/relationships" r:id="R641fc2044c3d4a1e"/>
              </a:rPr>
              <a:t>Execution records: duct</a:t>
            </a:r>
          </a:p>
        </p:txBody>
      </p:sp>
    </p:spTree>
    <p:extLst>
      <p:ext uri="{BB962C8B-B14F-4D97-AF65-F5344CB8AC3E}">
        <p14:creationId xmlns:p14="http://schemas.microsoft.com/office/powerpoint/2010/main" val="1794823925"/>
      </p:ext>
    </p:extLst>
  </p:cSld>
</p:sld>
</file>

<file path=ppt/slides/slide3.xml><?xml version="1.0" encoding="utf-8"?>
<p:sld xmlns:p="http://schemas.openxmlformats.org/presentationml/2006/main">
  <p:cSld>
    <p:bg>
      <p:bgPr>
        <a:solidFill xmlns:a="http://schemas.openxmlformats.org/drawingml/2006/main">
          <a:srgbClr val="F5F0E6"/>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8ADC2F20-FBDC-4F06-8C5D-1016452422A7}"/>
              </a:ext>
            </a:extLst>
          </p:cNvPr>
          <p:cNvSpPr>
            <a:spLocks xmlns:a="http://schemas.openxmlformats.org/drawingml/2006/main" noGrp="1"/>
          </p:cNvSpPr>
          <p:nvPr/>
        </p:nvSpPr>
        <p:spPr>
          <a:xfrm xmlns:a="http://schemas.openxmlformats.org/drawingml/2006/main">
            <a:off x="609600" y="523875"/>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183A3C"/>
                </a:solidFill>
                <a:latin typeface="Arial"/>
                <a:ea typeface="Arial"/>
                <a:cs typeface="Arial"/>
              </a:defRPr>
            </a:defPPr>
          </a:lstStyle>
          <a:p xmlns:a="http://schemas.openxmlformats.org/drawingml/2006/main">
            <a:pPr>
              <a:defRPr sz="3600" b="1">
                <a:solidFill>
                  <a:srgbClr val="183A3C"/>
                </a:solidFill>
                <a:latin typeface="Arial"/>
                <a:ea typeface="Arial"/>
                <a:cs typeface="Arial"/>
              </a:defRPr>
            </a:pPr>
            <a:r>
              <a:rPr sz="3600" b="1">
                <a:solidFill>
                  <a:srgbClr val="183A3C"/>
                </a:solidFill>
                <a:latin typeface="Arial"/>
                <a:ea typeface="Arial"/>
                <a:cs typeface="Arial"/>
              </a:rPr>
              <a:t>Keyhatch</a:t>
            </a:r>
          </a:p>
        </p:txBody>
      </p:sp>
      <p:sp>
        <p:nvSpPr>
          <p:cNvPr id="2" name="">
            <a:extLst xmlns:a="http://schemas.openxmlformats.org/drawingml/2006/main">
              <a:ext uri="{FF2B5EF4-FFF2-40B4-BE49-F238E27FC236}">
                <a16:creationId xmlns:a16="http://schemas.microsoft.com/office/drawing/2014/main" id="{39DF2997-1B7A-4E79-AF48-DD62B049E948}"/>
              </a:ext>
            </a:extLst>
          </p:cNvPr>
          <p:cNvSpPr>
            <a:spLocks xmlns:a="http://schemas.openxmlformats.org/drawingml/2006/main" noGrp="1"/>
          </p:cNvSpPr>
          <p:nvPr/>
        </p:nvSpPr>
        <p:spPr>
          <a:xfrm xmlns:a="http://schemas.openxmlformats.org/drawingml/2006/main">
            <a:off x="609600" y="16668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300" b="1">
                <a:solidFill>
                  <a:srgbClr val="183A3C"/>
                </a:solidFill>
                <a:latin typeface="Arial"/>
                <a:ea typeface="Arial"/>
                <a:cs typeface="Arial"/>
              </a:defRPr>
            </a:defPPr>
          </a:lstStyle>
          <a:p xmlns:a="http://schemas.openxmlformats.org/drawingml/2006/main">
            <a:pPr>
              <a:defRPr sz="3300" b="1">
                <a:solidFill>
                  <a:srgbClr val="183A3C"/>
                </a:solidFill>
                <a:latin typeface="Arial"/>
                <a:ea typeface="Arial"/>
                <a:cs typeface="Arial"/>
              </a:defRPr>
            </a:pPr>
            <a:r>
              <a:rPr sz="3300" b="1">
                <a:solidFill>
                  <a:srgbClr val="183A3C"/>
                </a:solidFill>
                <a:latin typeface="Arial"/>
                <a:ea typeface="Arial"/>
                <a:cs typeface="Arial"/>
              </a:rPr>
              <a:t>Selective credential access for agents</a:t>
            </a:r>
          </a:p>
        </p:txBody>
      </p:sp>
      <p:sp>
        <p:nvSpPr>
          <p:cNvPr id="3" name="">
            <a:extLst xmlns:a="http://schemas.openxmlformats.org/drawingml/2006/main">
              <a:ext uri="{FF2B5EF4-FFF2-40B4-BE49-F238E27FC236}">
                <a16:creationId xmlns:a16="http://schemas.microsoft.com/office/drawing/2014/main" id="{84E461A7-B25D-4B6B-8000-910CFE77E4B3}"/>
              </a:ext>
            </a:extLst>
          </p:cNvPr>
          <p:cNvSpPr>
            <a:spLocks xmlns:a="http://schemas.openxmlformats.org/drawingml/2006/main" noGrp="1"/>
          </p:cNvSpPr>
          <p:nvPr/>
        </p:nvSpPr>
        <p:spPr>
          <a:xfrm xmlns:a="http://schemas.openxmlformats.org/drawingml/2006/main">
            <a:off x="609600" y="2857500"/>
            <a:ext cx="10763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775" b="0">
                <a:solidFill>
                  <a:srgbClr val="15716E"/>
                </a:solidFill>
                <a:latin typeface="Arial"/>
                <a:ea typeface="Arial"/>
                <a:cs typeface="Arial"/>
              </a:defRPr>
            </a:defPPr>
          </a:lstStyle>
          <a:p xmlns:a="http://schemas.openxmlformats.org/drawingml/2006/main">
            <a:pPr>
              <a:defRPr sz="2775" b="0">
                <a:solidFill>
                  <a:srgbClr val="15716E"/>
                </a:solidFill>
                <a:latin typeface="Arial"/>
                <a:ea typeface="Arial"/>
                <a:cs typeface="Arial"/>
              </a:defRPr>
            </a:pPr>
            <a:r>
              <a:rPr sz="2775" b="0">
                <a:solidFill>
                  <a:srgbClr val="15716E"/>
                </a:solidFill>
                <a:latin typeface="Arial"/>
                <a:ea typeface="Arial"/>
                <a:cs typeface="Arial"/>
              </a:rPr>
              <a:t>Approve selected credentials once.</a:t>
            </a:r>
          </a:p>
          <a:p xmlns:a="http://schemas.openxmlformats.org/drawingml/2006/main">
            <a:pPr>
              <a:defRPr sz="2775" b="0">
                <a:solidFill>
                  <a:srgbClr val="15716E"/>
                </a:solidFill>
                <a:latin typeface="Arial"/>
                <a:ea typeface="Arial"/>
                <a:cs typeface="Arial"/>
              </a:defRPr>
            </a:pPr>
            <a:r>
              <a:rPr sz="2775" b="0">
                <a:solidFill>
                  <a:srgbClr val="15716E"/>
                </a:solidFill>
                <a:latin typeface="Arial"/>
                <a:ea typeface="Arial"/>
                <a:cs typeface="Arial"/>
              </a:rPr>
              <a:t>Allow repeated retrieval within a limited window.</a:t>
            </a:r>
          </a:p>
        </p:txBody>
      </p:sp>
      <p:sp>
        <p:nvSpPr>
          <p:cNvPr id="4" name="">
            <a:extLst xmlns:a="http://schemas.openxmlformats.org/drawingml/2006/main">
              <a:ext uri="{FF2B5EF4-FFF2-40B4-BE49-F238E27FC236}">
                <a16:creationId xmlns:a16="http://schemas.microsoft.com/office/drawing/2014/main" id="{2E01E6DF-F722-4285-AA19-09F8AF88456B}"/>
              </a:ext>
            </a:extLst>
          </p:cNvPr>
          <p:cNvSpPr>
            <a:spLocks xmlns:a="http://schemas.openxmlformats.org/drawingml/2006/main" noGrp="1"/>
          </p:cNvSpPr>
          <p:nvPr/>
        </p:nvSpPr>
        <p:spPr>
          <a:xfrm xmlns:a="http://schemas.openxmlformats.org/drawingml/2006/main">
            <a:off x="609600" y="4333875"/>
            <a:ext cx="10763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250" b="0">
                <a:solidFill>
                  <a:srgbClr val="183A3C"/>
                </a:solidFill>
                <a:latin typeface="Arial"/>
                <a:ea typeface="Arial"/>
                <a:cs typeface="Arial"/>
              </a:defRPr>
            </a:defPPr>
          </a:lstStyle>
          <a:p xmlns:a="http://schemas.openxmlformats.org/drawingml/2006/main">
            <a:pPr>
              <a:defRPr sz="2250" b="0">
                <a:solidFill>
                  <a:srgbClr val="183A3C"/>
                </a:solidFill>
                <a:latin typeface="Arial"/>
                <a:ea typeface="Arial"/>
                <a:cs typeface="Arial"/>
              </a:defRPr>
            </a:pPr>
            <a:r>
              <a:rPr sz="2250" b="0">
                <a:solidFill>
                  <a:srgbClr val="183A3C"/>
                </a:solidFill>
                <a:latin typeface="Arial"/>
                <a:ea typeface="Arial"/>
                <a:cs typeface="Arial"/>
              </a:rPr>
              <a:t>Native macOS app + local command-line client</a:t>
            </a:r>
          </a:p>
        </p:txBody>
      </p:sp>
      <p:sp>
        <p:nvSpPr>
          <p:cNvPr id="5" name="">
            <a:extLst xmlns:a="http://schemas.openxmlformats.org/drawingml/2006/main">
              <a:ext uri="{FF2B5EF4-FFF2-40B4-BE49-F238E27FC236}">
                <a16:creationId xmlns:a16="http://schemas.microsoft.com/office/drawing/2014/main" id="{84783422-11BD-4FAE-B636-DA6819A0774C}"/>
              </a:ext>
            </a:extLst>
          </p:cNvPr>
          <p:cNvSpPr>
            <a:spLocks xmlns:a="http://schemas.openxmlformats.org/drawingml/2006/main" noGrp="1"/>
          </p:cNvSpPr>
          <p:nvPr/>
        </p:nvSpPr>
        <p:spPr>
          <a:xfrm xmlns:a="http://schemas.openxmlformats.org/drawingml/2006/main">
            <a:off x="609600" y="5095875"/>
            <a:ext cx="10763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25" b="0">
                <a:solidFill>
                  <a:srgbClr val="183A3C"/>
                </a:solidFill>
                <a:latin typeface="Arial"/>
                <a:ea typeface="Arial"/>
                <a:cs typeface="Arial"/>
              </a:defRPr>
            </a:defPPr>
          </a:lstStyle>
          <a:p xmlns:a="http://schemas.openxmlformats.org/drawingml/2006/main">
            <a:pPr>
              <a:defRPr sz="2025" b="0">
                <a:solidFill>
                  <a:srgbClr val="183A3C"/>
                </a:solidFill>
                <a:latin typeface="Arial"/>
                <a:ea typeface="Arial"/>
                <a:cs typeface="Arial"/>
              </a:defRPr>
            </a:pPr>
            <a:r>
              <a:rPr sz="2025" b="0">
                <a:solidFill>
                  <a:srgbClr val="183A3C"/>
                </a:solidFill>
                <a:latin typeface="Arial"/>
                <a:ea typeface="Arial"/>
                <a:cs typeface="Arial"/>
              </a:rPr>
              <a:t>Expiry stops future retrieval. It cannot recall a disclosed secret.</a:t>
            </a:r>
          </a:p>
        </p:txBody>
      </p:sp>
      <p:sp>
        <p:nvSpPr>
          <p:cNvPr id="6" name="">
            <a:extLst xmlns:a="http://schemas.openxmlformats.org/drawingml/2006/main">
              <a:ext uri="{FF2B5EF4-FFF2-40B4-BE49-F238E27FC236}">
                <a16:creationId xmlns:a16="http://schemas.microsoft.com/office/drawing/2014/main" id="{4C205536-B730-430E-86C4-3E42EBAD70ED}"/>
              </a:ext>
            </a:extLst>
          </p:cNvPr>
          <p:cNvSpPr>
            <a:spLocks xmlns:a="http://schemas.openxmlformats.org/drawingml/2006/main" noGrp="1"/>
          </p:cNvSpPr>
          <p:nvPr/>
        </p:nvSpPr>
        <p:spPr>
          <a:xfrm xmlns:a="http://schemas.openxmlformats.org/drawingml/2006/main">
            <a:off x="609600" y="6153150"/>
            <a:ext cx="3810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00" b="0">
                <a:solidFill>
                  <a:srgbClr val="15716E"/>
                </a:solidFill>
                <a:latin typeface="Arial"/>
                <a:ea typeface="Arial"/>
                <a:cs typeface="Arial"/>
              </a:defRPr>
            </a:defPPr>
          </a:lstStyle>
          <a:p xmlns:a="http://schemas.openxmlformats.org/drawingml/2006/main">
            <a:pPr>
              <a:defRPr sz="1800" b="0">
                <a:solidFill>
                  <a:srgbClr val="15716E"/>
                </a:solidFill>
                <a:latin typeface="Arial"/>
                <a:ea typeface="Arial"/>
                <a:cs typeface="Arial"/>
              </a:defRPr>
            </a:pPr>
            <a:r>
              <a:rPr sz="1800" b="0">
                <a:solidFill>
                  <a:srgbClr val="15716E"/>
                </a:solidFill>
                <a:latin typeface="Arial"/>
                <a:ea typeface="Arial"/>
                <a:cs typeface="Arial"/>
                <a:hlinkClick xmlns:r="http://schemas.openxmlformats.org/officeDocument/2006/relationships" r:id="R5f520bf4e8bf4644"/>
              </a:rPr>
              <a:t>Project + source</a:t>
            </a:r>
          </a:p>
        </p:txBody>
      </p:sp>
      <p:sp>
        <p:nvSpPr>
          <p:cNvPr id="7" name="">
            <a:extLst xmlns:a="http://schemas.openxmlformats.org/drawingml/2006/main">
              <a:ext uri="{FF2B5EF4-FFF2-40B4-BE49-F238E27FC236}">
                <a16:creationId xmlns:a16="http://schemas.microsoft.com/office/drawing/2014/main" id="{EDA4CDBA-4FE9-4BBA-A5A8-1DD4E7CB80B1}"/>
              </a:ext>
            </a:extLst>
          </p:cNvPr>
          <p:cNvSpPr>
            <a:spLocks xmlns:a="http://schemas.openxmlformats.org/drawingml/2006/main" noGrp="1"/>
          </p:cNvSpPr>
          <p:nvPr/>
        </p:nvSpPr>
        <p:spPr>
          <a:xfrm xmlns:a="http://schemas.openxmlformats.org/drawingml/2006/main">
            <a:off x="4619625" y="6153150"/>
            <a:ext cx="3429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00" b="0">
                <a:solidFill>
                  <a:srgbClr val="15716E"/>
                </a:solidFill>
                <a:latin typeface="Arial"/>
                <a:ea typeface="Arial"/>
                <a:cs typeface="Arial"/>
              </a:defRPr>
            </a:defPPr>
          </a:lstStyle>
          <a:p xmlns:a="http://schemas.openxmlformats.org/drawingml/2006/main">
            <a:pPr>
              <a:defRPr sz="1800" b="0">
                <a:solidFill>
                  <a:srgbClr val="15716E"/>
                </a:solidFill>
                <a:latin typeface="Arial"/>
                <a:ea typeface="Arial"/>
                <a:cs typeface="Arial"/>
              </a:defRPr>
            </a:pPr>
            <a:r>
              <a:rPr sz="1800" b="0">
                <a:solidFill>
                  <a:srgbClr val="15716E"/>
                </a:solidFill>
                <a:latin typeface="Arial"/>
                <a:ea typeface="Arial"/>
                <a:cs typeface="Arial"/>
                <a:hlinkClick xmlns:r="http://schemas.openxmlformats.org/officeDocument/2006/relationships" r:id="R5b9cbab0c11840d1"/>
              </a:rPr>
              <a:t>Design and limits</a:t>
            </a:r>
          </a:p>
        </p:txBody>
      </p:sp>
      <p:sp>
        <p:nvSpPr>
          <p:cNvPr id="8" name="">
            <a:extLst xmlns:a="http://schemas.openxmlformats.org/drawingml/2006/main">
              <a:ext uri="{FF2B5EF4-FFF2-40B4-BE49-F238E27FC236}">
                <a16:creationId xmlns:a16="http://schemas.microsoft.com/office/drawing/2014/main" id="{6DA27C01-0D4D-4A6F-A9D8-93169ABBEF76}"/>
              </a:ext>
            </a:extLst>
          </p:cNvPr>
          <p:cNvSpPr>
            <a:spLocks xmlns:a="http://schemas.openxmlformats.org/drawingml/2006/main" noGrp="1"/>
          </p:cNvSpPr>
          <p:nvPr/>
        </p:nvSpPr>
        <p:spPr>
          <a:xfrm xmlns:a="http://schemas.openxmlformats.org/drawingml/2006/main">
            <a:off x="8763000" y="6153150"/>
            <a:ext cx="2952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00" b="0">
                <a:solidFill>
                  <a:srgbClr val="AA492E"/>
                </a:solidFill>
                <a:latin typeface="Arial"/>
                <a:ea typeface="Arial"/>
                <a:cs typeface="Arial"/>
              </a:defRPr>
            </a:defPPr>
          </a:lstStyle>
          <a:p xmlns:a="http://schemas.openxmlformats.org/drawingml/2006/main">
            <a:pPr>
              <a:defRPr sz="1800" b="0">
                <a:solidFill>
                  <a:srgbClr val="AA492E"/>
                </a:solidFill>
                <a:latin typeface="Arial"/>
                <a:ea typeface="Arial"/>
                <a:cs typeface="Arial"/>
              </a:defRPr>
            </a:pPr>
            <a:r>
              <a:rPr sz="1800" b="0">
                <a:solidFill>
                  <a:srgbClr val="AA492E"/>
                </a:solidFill>
                <a:latin typeface="Arial"/>
                <a:ea typeface="Arial"/>
                <a:cs typeface="Arial"/>
              </a:rPr>
              <a:t>Experimental build</a:t>
            </a:r>
          </a:p>
        </p:txBody>
      </p:sp>
    </p:spTree>
    <p:extLst>
      <p:ext uri="{BB962C8B-B14F-4D97-AF65-F5344CB8AC3E}">
        <p14:creationId xmlns:p14="http://schemas.microsoft.com/office/powerpoint/2010/main" val="284359823"/>
      </p:ext>
    </p:extLst>
  </p:cSld>
</p:sld>
</file>

<file path=ppt/slides/slide4.xml><?xml version="1.0" encoding="utf-8"?>
<p:sld xmlns:p="http://schemas.openxmlformats.org/presentationml/2006/main">
  <p:cSld>
    <p:bg>
      <p:bgPr>
        <a:solidFill xmlns:a="http://schemas.openxmlformats.org/drawingml/2006/main">
          <a:srgbClr val="F5F0E6"/>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89E1D99-39AE-45F2-A713-75984A8D9426}"/>
              </a:ext>
            </a:extLst>
          </p:cNvPr>
          <p:cNvSpPr>
            <a:spLocks xmlns:a="http://schemas.openxmlformats.org/drawingml/2006/main" noGrp="1"/>
          </p:cNvSpPr>
          <p:nvPr/>
        </p:nvSpPr>
        <p:spPr>
          <a:xfrm xmlns:a="http://schemas.openxmlformats.org/drawingml/2006/main">
            <a:off x="609600" y="523875"/>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183A3C"/>
                </a:solidFill>
                <a:latin typeface="Arial"/>
                <a:ea typeface="Arial"/>
                <a:cs typeface="Arial"/>
              </a:defRPr>
            </a:defPPr>
          </a:lstStyle>
          <a:p xmlns:a="http://schemas.openxmlformats.org/drawingml/2006/main">
            <a:pPr>
              <a:defRPr sz="3600" b="1">
                <a:solidFill>
                  <a:srgbClr val="183A3C"/>
                </a:solidFill>
                <a:latin typeface="Arial"/>
                <a:ea typeface="Arial"/>
                <a:cs typeface="Arial"/>
              </a:defRPr>
            </a:pPr>
            <a:r>
              <a:rPr sz="3600" b="1">
                <a:solidFill>
                  <a:srgbClr val="183A3C"/>
                </a:solidFill>
                <a:latin typeface="Arial"/>
                <a:ea typeface="Arial"/>
                <a:cs typeface="Arial"/>
              </a:rPr>
              <a:t>The Software Engineer Reborn</a:t>
            </a:r>
          </a:p>
        </p:txBody>
      </p:sp>
      <p:sp>
        <p:nvSpPr>
          <p:cNvPr id="2" name="">
            <a:extLst xmlns:a="http://schemas.openxmlformats.org/drawingml/2006/main">
              <a:ext uri="{FF2B5EF4-FFF2-40B4-BE49-F238E27FC236}">
                <a16:creationId xmlns:a16="http://schemas.microsoft.com/office/drawing/2014/main" id="{320644F6-7703-49FC-A329-1A86E92B60DE}"/>
              </a:ext>
            </a:extLst>
          </p:cNvPr>
          <p:cNvSpPr>
            <a:spLocks xmlns:a="http://schemas.openxmlformats.org/drawingml/2006/main" noGrp="1"/>
          </p:cNvSpPr>
          <p:nvPr/>
        </p:nvSpPr>
        <p:spPr>
          <a:xfrm xmlns:a="http://schemas.openxmlformats.org/drawingml/2006/main">
            <a:off x="609600" y="142875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250" b="0">
                <a:solidFill>
                  <a:srgbClr val="183A3C"/>
                </a:solidFill>
                <a:latin typeface="Arial"/>
                <a:ea typeface="Arial"/>
                <a:cs typeface="Arial"/>
              </a:defRPr>
            </a:defPPr>
          </a:lstStyle>
          <a:p xmlns:a="http://schemas.openxmlformats.org/drawingml/2006/main">
            <a:pPr>
              <a:defRPr sz="2250" b="0">
                <a:solidFill>
                  <a:srgbClr val="183A3C"/>
                </a:solidFill>
                <a:latin typeface="Arial"/>
                <a:ea typeface="Arial"/>
                <a:cs typeface="Arial"/>
              </a:defRPr>
            </a:pPr>
            <a:r>
              <a:rPr sz="2250" b="0">
                <a:solidFill>
                  <a:srgbClr val="183A3C"/>
                </a:solidFill>
                <a:latin typeface="Arial"/>
                <a:ea typeface="Arial"/>
                <a:cs typeface="Arial"/>
              </a:rPr>
              <a:t>I used an interactive preparation space to work through the ideas.</a:t>
            </a:r>
          </a:p>
        </p:txBody>
      </p:sp>
      <p:pic>
        <p:nvPicPr>
          <p:cNvPr id="3" name="">
            <a:extLst xmlns:a="http://schemas.openxmlformats.org/drawingml/2006/main">
              <a:ext uri="{FF2B5EF4-FFF2-40B4-BE49-F238E27FC236}">
                <a16:creationId xmlns:a16="http://schemas.microsoft.com/office/drawing/2014/main" id="{A2960D0F-CF9F-4D4A-A887-3B95086E5440}"/>
              </a:ext>
            </a:extLst>
          </p:cNvPr>
          <p:cNvPicPr>
            <a:picLocks xmlns:a="http://schemas.openxmlformats.org/drawingml/2006/main" noChangeAspect="1"/>
          </p:cNvPicPr>
          <p:nvPr/>
        </p:nvPicPr>
        <p:blipFill>
          <a:blip xmlns:r="http://schemas.openxmlformats.org/officeDocument/2006/relationships" xmlns:a="http://schemas.openxmlformats.org/drawingml/2006/main" r:embed="R44b3dd2e63804868"/>
          <a:stretch xmlns:a="http://schemas.openxmlformats.org/drawingml/2006/main"/>
        </p:blipFill>
        <p:spPr>
          <a:xfrm xmlns:a="http://schemas.openxmlformats.org/drawingml/2006/main">
            <a:off x="609600" y="2333625"/>
            <a:ext cx="5257800" cy="3286125"/>
          </a:xfrm>
          <a:prstGeom xmlns:a="http://schemas.openxmlformats.org/drawingml/2006/main" prst="rect">
            <a:avLst/>
          </a:prstGeom>
        </p:spPr>
      </p:pic>
      <p:pic>
        <p:nvPicPr>
          <p:cNvPr id="4" name="">
            <a:extLst xmlns:a="http://schemas.openxmlformats.org/drawingml/2006/main">
              <a:ext uri="{FF2B5EF4-FFF2-40B4-BE49-F238E27FC236}">
                <a16:creationId xmlns:a16="http://schemas.microsoft.com/office/drawing/2014/main" id="{045DE682-D6C9-4B0F-AD96-00BBC28DDF2C}"/>
              </a:ext>
            </a:extLst>
          </p:cNvPr>
          <p:cNvPicPr>
            <a:picLocks xmlns:a="http://schemas.openxmlformats.org/drawingml/2006/main" noChangeAspect="1"/>
          </p:cNvPicPr>
          <p:nvPr/>
        </p:nvPicPr>
        <p:blipFill>
          <a:blip xmlns:r="http://schemas.openxmlformats.org/officeDocument/2006/relationships" xmlns:a="http://schemas.openxmlformats.org/drawingml/2006/main" r:embed="R54df6184f3614d5e"/>
          <a:stretch xmlns:a="http://schemas.openxmlformats.org/drawingml/2006/main"/>
        </p:blipFill>
        <p:spPr>
          <a:xfrm xmlns:a="http://schemas.openxmlformats.org/drawingml/2006/main">
            <a:off x="6324600" y="2333625"/>
            <a:ext cx="5257800" cy="3286125"/>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AF3D3518-FBA3-4261-BC6B-48BAF16C11EA}"/>
              </a:ext>
            </a:extLst>
          </p:cNvPr>
          <p:cNvSpPr>
            <a:spLocks xmlns:a="http://schemas.openxmlformats.org/drawingml/2006/main" noGrp="1"/>
          </p:cNvSpPr>
          <p:nvPr/>
        </p:nvSpPr>
        <p:spPr>
          <a:xfrm xmlns:a="http://schemas.openxmlformats.org/drawingml/2006/main">
            <a:off x="609600" y="5857875"/>
            <a:ext cx="5238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00" b="0">
                <a:solidFill>
                  <a:srgbClr val="15716E"/>
                </a:solidFill>
                <a:latin typeface="Arial"/>
                <a:ea typeface="Arial"/>
                <a:cs typeface="Arial"/>
              </a:defRPr>
            </a:defPPr>
          </a:lstStyle>
          <a:p xmlns:a="http://schemas.openxmlformats.org/drawingml/2006/main">
            <a:pPr>
              <a:defRPr sz="1800" b="0">
                <a:solidFill>
                  <a:srgbClr val="15716E"/>
                </a:solidFill>
                <a:latin typeface="Arial"/>
                <a:ea typeface="Arial"/>
                <a:cs typeface="Arial"/>
              </a:defRPr>
            </a:pPr>
            <a:r>
              <a:rPr sz="1800" b="0">
                <a:solidFill>
                  <a:srgbClr val="15716E"/>
                </a:solidFill>
                <a:latin typeface="Arial"/>
                <a:ea typeface="Arial"/>
                <a:cs typeface="Arial"/>
                <a:hlinkClick xmlns:r="http://schemas.openxmlformats.org/officeDocument/2006/relationships" r:id="R960de19399e34afb"/>
              </a:rPr>
              <a:t>Explore the preparation</a:t>
            </a:r>
          </a:p>
        </p:txBody>
      </p:sp>
      <p:sp>
        <p:nvSpPr>
          <p:cNvPr id="6" name="">
            <a:extLst xmlns:a="http://schemas.openxmlformats.org/drawingml/2006/main">
              <a:ext uri="{FF2B5EF4-FFF2-40B4-BE49-F238E27FC236}">
                <a16:creationId xmlns:a16="http://schemas.microsoft.com/office/drawing/2014/main" id="{07F268C8-833A-4773-AC55-0BF56C7195A5}"/>
              </a:ext>
            </a:extLst>
          </p:cNvPr>
          <p:cNvSpPr>
            <a:spLocks xmlns:a="http://schemas.openxmlformats.org/drawingml/2006/main" noGrp="1"/>
          </p:cNvSpPr>
          <p:nvPr/>
        </p:nvSpPr>
        <p:spPr>
          <a:xfrm xmlns:a="http://schemas.openxmlformats.org/drawingml/2006/main">
            <a:off x="6324600" y="5857875"/>
            <a:ext cx="5238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00" b="0">
                <a:solidFill>
                  <a:srgbClr val="15716E"/>
                </a:solidFill>
                <a:latin typeface="Arial"/>
                <a:ea typeface="Arial"/>
                <a:cs typeface="Arial"/>
              </a:defRPr>
            </a:defPPr>
          </a:lstStyle>
          <a:p xmlns:a="http://schemas.openxmlformats.org/drawingml/2006/main">
            <a:pPr>
              <a:defRPr sz="1800" b="0">
                <a:solidFill>
                  <a:srgbClr val="15716E"/>
                </a:solidFill>
                <a:latin typeface="Arial"/>
                <a:ea typeface="Arial"/>
                <a:cs typeface="Arial"/>
              </a:defRPr>
            </a:pPr>
            <a:r>
              <a:rPr sz="1800" b="0">
                <a:solidFill>
                  <a:srgbClr val="15716E"/>
                </a:solidFill>
                <a:latin typeface="Arial"/>
                <a:ea typeface="Arial"/>
                <a:cs typeface="Arial"/>
                <a:hlinkClick xmlns:r="http://schemas.openxmlformats.org/officeDocument/2006/relationships" r:id="R22ad2b7699ba4eff"/>
              </a:rPr>
              <a:t>Open the presentation</a:t>
            </a:r>
          </a:p>
        </p:txBody>
      </p:sp>
    </p:spTree>
    <p:extLst>
      <p:ext uri="{BB962C8B-B14F-4D97-AF65-F5344CB8AC3E}">
        <p14:creationId xmlns:p14="http://schemas.microsoft.com/office/powerpoint/2010/main" val="1960180764"/>
      </p:ext>
    </p:extLst>
  </p:cSld>
</p:sld>
</file>

<file path=ppt/slides/slide5.xml><?xml version="1.0" encoding="utf-8"?>
<p:sld xmlns:p="http://schemas.openxmlformats.org/presentationml/2006/main">
  <p:cSld>
    <p:bg>
      <p:bgPr>
        <a:solidFill xmlns:a="http://schemas.openxmlformats.org/drawingml/2006/main">
          <a:srgbClr val="F5F0E6"/>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0F7F9C0-3DF9-4327-BC2F-C70488888469}"/>
              </a:ext>
            </a:extLst>
          </p:cNvPr>
          <p:cNvSpPr>
            <a:spLocks xmlns:a="http://schemas.openxmlformats.org/drawingml/2006/main" noGrp="1"/>
          </p:cNvSpPr>
          <p:nvPr/>
        </p:nvSpPr>
        <p:spPr>
          <a:xfrm xmlns:a="http://schemas.openxmlformats.org/drawingml/2006/main">
            <a:off x="609600" y="523875"/>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183A3C"/>
                </a:solidFill>
                <a:latin typeface="Arial"/>
                <a:ea typeface="Arial"/>
                <a:cs typeface="Arial"/>
              </a:defRPr>
            </a:defPPr>
          </a:lstStyle>
          <a:p xmlns:a="http://schemas.openxmlformats.org/drawingml/2006/main">
            <a:pPr>
              <a:defRPr sz="3600" b="1">
                <a:solidFill>
                  <a:srgbClr val="183A3C"/>
                </a:solidFill>
                <a:latin typeface="Arial"/>
                <a:ea typeface="Arial"/>
                <a:cs typeface="Arial"/>
              </a:defRPr>
            </a:pPr>
            <a:r>
              <a:rPr sz="3600" b="1">
                <a:solidFill>
                  <a:srgbClr val="183A3C"/>
                </a:solidFill>
                <a:latin typeface="Arial"/>
                <a:ea typeface="Arial"/>
                <a:cs typeface="Arial"/>
              </a:rPr>
              <a:t>What did we just make?</a:t>
            </a:r>
          </a:p>
        </p:txBody>
      </p:sp>
      <p:pic>
        <p:nvPicPr>
          <p:cNvPr id="2" name="">
            <a:extLst xmlns:a="http://schemas.openxmlformats.org/drawingml/2006/main">
              <a:ext uri="{FF2B5EF4-FFF2-40B4-BE49-F238E27FC236}">
                <a16:creationId xmlns:a16="http://schemas.microsoft.com/office/drawing/2014/main" id="{53E821E4-CFA5-4E80-A8A7-9B288A20580B}"/>
              </a:ext>
            </a:extLst>
          </p:cNvPr>
          <p:cNvPicPr>
            <a:picLocks xmlns:a="http://schemas.openxmlformats.org/drawingml/2006/main" noChangeAspect="1"/>
          </p:cNvPicPr>
          <p:nvPr/>
        </p:nvPicPr>
        <p:blipFill>
          <a:blip xmlns:r="http://schemas.openxmlformats.org/officeDocument/2006/relationships" xmlns:a="http://schemas.openxmlformats.org/drawingml/2006/main" r:embed="R542c20a03a8547ec"/>
          <a:stretch xmlns:a="http://schemas.openxmlformats.org/drawingml/2006/main"/>
        </p:blipFill>
        <p:spPr>
          <a:xfrm xmlns:a="http://schemas.openxmlformats.org/drawingml/2006/main">
            <a:off x="609600" y="1813322"/>
            <a:ext cx="5810250" cy="363140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DE033887-4D6D-4AE5-B5FB-A5C433DB5F02}"/>
              </a:ext>
            </a:extLst>
          </p:cNvPr>
          <p:cNvSpPr>
            <a:spLocks xmlns:a="http://schemas.openxmlformats.org/drawingml/2006/main" noGrp="1"/>
          </p:cNvSpPr>
          <p:nvPr/>
        </p:nvSpPr>
        <p:spPr>
          <a:xfrm xmlns:a="http://schemas.openxmlformats.org/drawingml/2006/main">
            <a:off x="6953250" y="1924050"/>
            <a:ext cx="466725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625" b="1">
                <a:solidFill>
                  <a:srgbClr val="183A3C"/>
                </a:solidFill>
                <a:latin typeface="Arial"/>
                <a:ea typeface="Arial"/>
                <a:cs typeface="Arial"/>
              </a:defRPr>
            </a:defPPr>
          </a:lstStyle>
          <a:p xmlns:a="http://schemas.openxmlformats.org/drawingml/2006/main">
            <a:pPr>
              <a:defRPr sz="2625" b="1">
                <a:solidFill>
                  <a:srgbClr val="183A3C"/>
                </a:solidFill>
                <a:latin typeface="Arial"/>
                <a:ea typeface="Arial"/>
                <a:cs typeface="Arial"/>
              </a:defRPr>
            </a:pPr>
            <a:r>
              <a:rPr sz="2625" b="1">
                <a:solidFill>
                  <a:srgbClr val="183A3C"/>
                </a:solidFill>
                <a:latin typeface="Arial"/>
                <a:ea typeface="Arial"/>
                <a:cs typeface="Arial"/>
              </a:rPr>
              <a:t>A research object includes</a:t>
            </a:r>
          </a:p>
          <a:p xmlns:a="http://schemas.openxmlformats.org/drawingml/2006/main">
            <a:pPr>
              <a:defRPr sz="2625" b="1">
                <a:solidFill>
                  <a:srgbClr val="183A3C"/>
                </a:solidFill>
                <a:latin typeface="Arial"/>
                <a:ea typeface="Arial"/>
                <a:cs typeface="Arial"/>
              </a:defRPr>
            </a:pPr>
            <a:r>
              <a:rPr sz="2625" b="1">
                <a:solidFill>
                  <a:srgbClr val="183A3C"/>
                </a:solidFill>
                <a:latin typeface="Arial"/>
                <a:ea typeface="Arial"/>
                <a:cs typeface="Arial"/>
              </a:rPr>
              <a:t>the result and what it takes</a:t>
            </a:r>
          </a:p>
          <a:p xmlns:a="http://schemas.openxmlformats.org/drawingml/2006/main">
            <a:pPr>
              <a:defRPr sz="2625" b="1">
                <a:solidFill>
                  <a:srgbClr val="183A3C"/>
                </a:solidFill>
                <a:latin typeface="Arial"/>
                <a:ea typeface="Arial"/>
                <a:cs typeface="Arial"/>
              </a:defRPr>
            </a:pPr>
            <a:r>
              <a:rPr sz="2625" b="1">
                <a:solidFill>
                  <a:srgbClr val="183A3C"/>
                </a:solidFill>
                <a:latin typeface="Arial"/>
                <a:ea typeface="Arial"/>
                <a:cs typeface="Arial"/>
              </a:rPr>
              <a:t>to inspect or rerun it.</a:t>
            </a:r>
          </a:p>
        </p:txBody>
      </p:sp>
      <p:sp>
        <p:nvSpPr>
          <p:cNvPr id="4" name="">
            <a:extLst xmlns:a="http://schemas.openxmlformats.org/drawingml/2006/main">
              <a:ext uri="{FF2B5EF4-FFF2-40B4-BE49-F238E27FC236}">
                <a16:creationId xmlns:a16="http://schemas.microsoft.com/office/drawing/2014/main" id="{D11FABB8-8479-4E07-B229-A295BC617153}"/>
              </a:ext>
            </a:extLst>
          </p:cNvPr>
          <p:cNvSpPr>
            <a:spLocks xmlns:a="http://schemas.openxmlformats.org/drawingml/2006/main" noGrp="1"/>
          </p:cNvSpPr>
          <p:nvPr/>
        </p:nvSpPr>
        <p:spPr>
          <a:xfrm xmlns:a="http://schemas.openxmlformats.org/drawingml/2006/main">
            <a:off x="6953250" y="3762375"/>
            <a:ext cx="46672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100" b="0">
                <a:solidFill>
                  <a:srgbClr val="183A3C"/>
                </a:solidFill>
                <a:latin typeface="Arial"/>
                <a:ea typeface="Arial"/>
                <a:cs typeface="Arial"/>
              </a:defRPr>
            </a:defPPr>
          </a:lstStyle>
          <a:p xmlns:a="http://schemas.openxmlformats.org/drawingml/2006/main">
            <a:pPr>
              <a:defRPr sz="2100" b="0">
                <a:solidFill>
                  <a:srgbClr val="183A3C"/>
                </a:solidFill>
                <a:latin typeface="Arial"/>
                <a:ea typeface="Arial"/>
                <a:cs typeface="Arial"/>
              </a:defRPr>
            </a:pPr>
            <a:r>
              <a:rPr sz="2100" b="0">
                <a:solidFill>
                  <a:srgbClr val="183A3C"/>
                </a:solidFill>
                <a:latin typeface="Arial"/>
                <a:ea typeface="Arial"/>
                <a:cs typeface="Arial"/>
              </a:rPr>
              <a:t>STAMPED asks about the package:</a:t>
            </a:r>
          </a:p>
          <a:p xmlns:a="http://schemas.openxmlformats.org/drawingml/2006/main">
            <a:pPr>
              <a:defRPr sz="2100" b="0">
                <a:solidFill>
                  <a:srgbClr val="183A3C"/>
                </a:solidFill>
                <a:latin typeface="Arial"/>
                <a:ea typeface="Arial"/>
                <a:cs typeface="Arial"/>
              </a:defRPr>
            </a:pPr>
            <a:r>
              <a:rPr sz="2100" b="0">
                <a:solidFill>
                  <a:srgbClr val="183A3C"/>
                </a:solidFill>
                <a:latin typeface="Arial"/>
                <a:ea typeface="Arial"/>
                <a:cs typeface="Arial"/>
              </a:rPr>
              <a:t>its history, its parts, its environment,</a:t>
            </a:r>
          </a:p>
          <a:p xmlns:a="http://schemas.openxmlformats.org/drawingml/2006/main">
            <a:pPr>
              <a:defRPr sz="2100" b="0">
                <a:solidFill>
                  <a:srgbClr val="183A3C"/>
                </a:solidFill>
                <a:latin typeface="Arial"/>
                <a:ea typeface="Arial"/>
                <a:cs typeface="Arial"/>
              </a:defRPr>
            </a:pPr>
            <a:r>
              <a:rPr sz="2100" b="0">
                <a:solidFill>
                  <a:srgbClr val="183A3C"/>
                </a:solidFill>
                <a:latin typeface="Arial"/>
                <a:ea typeface="Arial"/>
                <a:cs typeface="Arial"/>
              </a:rPr>
              <a:t>and how someone else can use it.</a:t>
            </a:r>
          </a:p>
        </p:txBody>
      </p:sp>
      <p:sp>
        <p:nvSpPr>
          <p:cNvPr id="5" name="">
            <a:extLst xmlns:a="http://schemas.openxmlformats.org/drawingml/2006/main">
              <a:ext uri="{FF2B5EF4-FFF2-40B4-BE49-F238E27FC236}">
                <a16:creationId xmlns:a16="http://schemas.microsoft.com/office/drawing/2014/main" id="{C2D4D0CE-095D-4469-A80D-56ABA06B8511}"/>
              </a:ext>
            </a:extLst>
          </p:cNvPr>
          <p:cNvSpPr>
            <a:spLocks xmlns:a="http://schemas.openxmlformats.org/drawingml/2006/main" noGrp="1"/>
          </p:cNvSpPr>
          <p:nvPr/>
        </p:nvSpPr>
        <p:spPr>
          <a:xfrm xmlns:a="http://schemas.openxmlformats.org/drawingml/2006/main">
            <a:off x="609600" y="6153150"/>
            <a:ext cx="6096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00" b="0">
                <a:solidFill>
                  <a:srgbClr val="15716E"/>
                </a:solidFill>
                <a:latin typeface="Arial"/>
                <a:ea typeface="Arial"/>
                <a:cs typeface="Arial"/>
              </a:defRPr>
            </a:defPPr>
          </a:lstStyle>
          <a:p xmlns:a="http://schemas.openxmlformats.org/drawingml/2006/main">
            <a:pPr>
              <a:defRPr sz="1800" b="0">
                <a:solidFill>
                  <a:srgbClr val="15716E"/>
                </a:solidFill>
                <a:latin typeface="Arial"/>
                <a:ea typeface="Arial"/>
                <a:cs typeface="Arial"/>
              </a:defRPr>
            </a:pPr>
            <a:r>
              <a:rPr sz="1800" b="0">
                <a:solidFill>
                  <a:srgbClr val="15716E"/>
                </a:solidFill>
                <a:latin typeface="Arial"/>
                <a:ea typeface="Arial"/>
                <a:cs typeface="Arial"/>
                <a:hlinkClick xmlns:r="http://schemas.openxmlformats.org/officeDocument/2006/relationships" r:id="R49af0ce4084949d7"/>
              </a:rPr>
              <a:t>Research objects with AI: the talk</a:t>
            </a:r>
          </a:p>
        </p:txBody>
      </p:sp>
      <p:sp>
        <p:nvSpPr>
          <p:cNvPr id="6" name="">
            <a:extLst xmlns:a="http://schemas.openxmlformats.org/drawingml/2006/main">
              <a:ext uri="{FF2B5EF4-FFF2-40B4-BE49-F238E27FC236}">
                <a16:creationId xmlns:a16="http://schemas.microsoft.com/office/drawing/2014/main" id="{D6898661-B914-4744-B94B-A12B57222651}"/>
              </a:ext>
            </a:extLst>
          </p:cNvPr>
          <p:cNvSpPr>
            <a:spLocks xmlns:a="http://schemas.openxmlformats.org/drawingml/2006/main" noGrp="1"/>
          </p:cNvSpPr>
          <p:nvPr/>
        </p:nvSpPr>
        <p:spPr>
          <a:xfrm xmlns:a="http://schemas.openxmlformats.org/drawingml/2006/main">
            <a:off x="6953250" y="6153150"/>
            <a:ext cx="4572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00" b="0">
                <a:solidFill>
                  <a:srgbClr val="15716E"/>
                </a:solidFill>
                <a:latin typeface="Arial"/>
                <a:ea typeface="Arial"/>
                <a:cs typeface="Arial"/>
              </a:defRPr>
            </a:defPPr>
          </a:lstStyle>
          <a:p xmlns:a="http://schemas.openxmlformats.org/drawingml/2006/main">
            <a:pPr>
              <a:defRPr sz="1800" b="0">
                <a:solidFill>
                  <a:srgbClr val="15716E"/>
                </a:solidFill>
                <a:latin typeface="Arial"/>
                <a:ea typeface="Arial"/>
                <a:cs typeface="Arial"/>
              </a:defRPr>
            </a:pPr>
            <a:r>
              <a:rPr sz="1800" b="0">
                <a:solidFill>
                  <a:srgbClr val="15716E"/>
                </a:solidFill>
                <a:latin typeface="Arial"/>
                <a:ea typeface="Arial"/>
                <a:cs typeface="Arial"/>
                <a:hlinkClick xmlns:r="http://schemas.openxmlformats.org/officeDocument/2006/relationships" r:id="Rf33befa126eb4aa8"/>
              </a:rPr>
              <a:t>STAMPED principles</a:t>
            </a:r>
          </a:p>
        </p:txBody>
      </p:sp>
    </p:spTree>
    <p:extLst>
      <p:ext uri="{BB962C8B-B14F-4D97-AF65-F5344CB8AC3E}">
        <p14:creationId xmlns:p14="http://schemas.microsoft.com/office/powerpoint/2010/main" val="1533001854"/>
      </p:ext>
    </p:extLst>
  </p:cSld>
</p:sld>
</file>

<file path=ppt/slides/slide6.xml><?xml version="1.0" encoding="utf-8"?>
<p:sld xmlns:p="http://schemas.openxmlformats.org/presentationml/2006/main">
  <p:cSld>
    <p:bg>
      <p:bgPr>
        <a:solidFill xmlns:a="http://schemas.openxmlformats.org/drawingml/2006/main">
          <a:srgbClr val="F5F0E6"/>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46FF48FB-3AAC-4374-B2D6-CAC6490EC69B}"/>
              </a:ext>
            </a:extLst>
          </p:cNvPr>
          <p:cNvSpPr>
            <a:spLocks xmlns:a="http://schemas.openxmlformats.org/drawingml/2006/main" noGrp="1"/>
          </p:cNvSpPr>
          <p:nvPr/>
        </p:nvSpPr>
        <p:spPr>
          <a:xfrm xmlns:a="http://schemas.openxmlformats.org/drawingml/2006/main">
            <a:off x="609600" y="523875"/>
            <a:ext cx="10972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183A3C"/>
                </a:solidFill>
                <a:latin typeface="Arial"/>
                <a:ea typeface="Arial"/>
                <a:cs typeface="Arial"/>
              </a:defRPr>
            </a:defPPr>
          </a:lstStyle>
          <a:p xmlns:a="http://schemas.openxmlformats.org/drawingml/2006/main">
            <a:pPr>
              <a:defRPr sz="3600" b="1">
                <a:solidFill>
                  <a:srgbClr val="183A3C"/>
                </a:solidFill>
                <a:latin typeface="Arial"/>
                <a:ea typeface="Arial"/>
                <a:cs typeface="Arial"/>
              </a:defRPr>
            </a:pPr>
            <a:r>
              <a:rPr sz="3600" b="1">
                <a:solidFill>
                  <a:srgbClr val="183A3C"/>
                </a:solidFill>
                <a:latin typeface="Arial"/>
                <a:ea typeface="Arial"/>
                <a:cs typeface="Arial"/>
              </a:rPr>
              <a:t>Orinoco Lite</a:t>
            </a:r>
          </a:p>
        </p:txBody>
      </p:sp>
      <p:sp>
        <p:nvSpPr>
          <p:cNvPr id="2" name="">
            <a:extLst xmlns:a="http://schemas.openxmlformats.org/drawingml/2006/main">
              <a:ext uri="{FF2B5EF4-FFF2-40B4-BE49-F238E27FC236}">
                <a16:creationId xmlns:a16="http://schemas.microsoft.com/office/drawing/2014/main" id="{CE8A8D7C-A257-420F-9729-A5DBB511F401}"/>
              </a:ext>
            </a:extLst>
          </p:cNvPr>
          <p:cNvSpPr>
            <a:spLocks xmlns:a="http://schemas.openxmlformats.org/drawingml/2006/main" noGrp="1"/>
          </p:cNvSpPr>
          <p:nvPr/>
        </p:nvSpPr>
        <p:spPr>
          <a:xfrm xmlns:a="http://schemas.openxmlformats.org/drawingml/2006/main">
            <a:off x="609600" y="1428750"/>
            <a:ext cx="5524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925" b="1">
                <a:solidFill>
                  <a:srgbClr val="183A3C"/>
                </a:solidFill>
                <a:latin typeface="Arial"/>
                <a:ea typeface="Arial"/>
                <a:cs typeface="Arial"/>
              </a:defRPr>
            </a:defPPr>
          </a:lstStyle>
          <a:p xmlns:a="http://schemas.openxmlformats.org/drawingml/2006/main">
            <a:pPr>
              <a:defRPr sz="2925" b="1">
                <a:solidFill>
                  <a:srgbClr val="183A3C"/>
                </a:solidFill>
                <a:latin typeface="Arial"/>
                <a:ea typeface="Arial"/>
                <a:cs typeface="Arial"/>
              </a:defRPr>
            </a:pPr>
            <a:r>
              <a:rPr sz="2925" b="1">
                <a:solidFill>
                  <a:srgbClr val="183A3C"/>
                </a:solidFill>
                <a:latin typeface="Arial"/>
                <a:ea typeface="Arial"/>
                <a:cs typeface="Arial"/>
              </a:rPr>
              <a:t>Connected research information</a:t>
            </a:r>
          </a:p>
        </p:txBody>
      </p:sp>
      <p:sp>
        <p:nvSpPr>
          <p:cNvPr id="3" name="">
            <a:extLst xmlns:a="http://schemas.openxmlformats.org/drawingml/2006/main">
              <a:ext uri="{FF2B5EF4-FFF2-40B4-BE49-F238E27FC236}">
                <a16:creationId xmlns:a16="http://schemas.microsoft.com/office/drawing/2014/main" id="{2B08EC72-ECB1-4B12-90B5-1A73F6568E14}"/>
              </a:ext>
            </a:extLst>
          </p:cNvPr>
          <p:cNvSpPr>
            <a:spLocks xmlns:a="http://schemas.openxmlformats.org/drawingml/2006/main" noGrp="1"/>
          </p:cNvSpPr>
          <p:nvPr/>
        </p:nvSpPr>
        <p:spPr>
          <a:xfrm xmlns:a="http://schemas.openxmlformats.org/drawingml/2006/main">
            <a:off x="609600" y="2762250"/>
            <a:ext cx="5429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400" b="0">
                <a:solidFill>
                  <a:srgbClr val="183A3C"/>
                </a:solidFill>
                <a:latin typeface="Arial"/>
                <a:ea typeface="Arial"/>
                <a:cs typeface="Arial"/>
              </a:defRPr>
            </a:defPPr>
          </a:lstStyle>
          <a:p xmlns:a="http://schemas.openxmlformats.org/drawingml/2006/main">
            <a:pPr>
              <a:defRPr sz="2400" b="0">
                <a:solidFill>
                  <a:srgbClr val="183A3C"/>
                </a:solidFill>
                <a:latin typeface="Arial"/>
                <a:ea typeface="Arial"/>
                <a:cs typeface="Arial"/>
              </a:defRPr>
            </a:pPr>
            <a:r>
              <a:rPr sz="2400" b="0">
                <a:solidFill>
                  <a:srgbClr val="183A3C"/>
                </a:solidFill>
                <a:latin typeface="Arial"/>
                <a:ea typeface="Arial"/>
                <a:cs typeface="Arial"/>
              </a:rPr>
              <a:t>People, projects and outputs</a:t>
            </a:r>
          </a:p>
          <a:p xmlns:a="http://schemas.openxmlformats.org/drawingml/2006/main">
            <a:pPr>
              <a:defRPr sz="2400" b="0">
                <a:solidFill>
                  <a:srgbClr val="183A3C"/>
                </a:solidFill>
                <a:latin typeface="Arial"/>
                <a:ea typeface="Arial"/>
                <a:cs typeface="Arial"/>
              </a:defRPr>
            </a:pPr>
            <a:r>
              <a:rPr sz="2400" b="0">
                <a:solidFill>
                  <a:srgbClr val="183A3C"/>
                </a:solidFill>
                <a:latin typeface="Arial"/>
                <a:ea typeface="Arial"/>
                <a:cs typeface="Arial"/>
              </a:rPr>
              <a:t>share explicit relationships.</a:t>
            </a:r>
          </a:p>
        </p:txBody>
      </p:sp>
      <p:sp>
        <p:nvSpPr>
          <p:cNvPr id="4" name="">
            <a:extLst xmlns:a="http://schemas.openxmlformats.org/drawingml/2006/main">
              <a:ext uri="{FF2B5EF4-FFF2-40B4-BE49-F238E27FC236}">
                <a16:creationId xmlns:a16="http://schemas.microsoft.com/office/drawing/2014/main" id="{CAD6F7D7-1A10-4F2C-9653-3CF4CF97BB2D}"/>
              </a:ext>
            </a:extLst>
          </p:cNvPr>
          <p:cNvSpPr>
            <a:spLocks xmlns:a="http://schemas.openxmlformats.org/drawingml/2006/main" noGrp="1"/>
          </p:cNvSpPr>
          <p:nvPr/>
        </p:nvSpPr>
        <p:spPr>
          <a:xfrm xmlns:a="http://schemas.openxmlformats.org/drawingml/2006/main">
            <a:off x="609600" y="4000500"/>
            <a:ext cx="542925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175" b="0">
                <a:solidFill>
                  <a:srgbClr val="183A3C"/>
                </a:solidFill>
                <a:latin typeface="Arial"/>
                <a:ea typeface="Arial"/>
                <a:cs typeface="Arial"/>
              </a:defRPr>
            </a:defPPr>
          </a:lstStyle>
          <a:p xmlns:a="http://schemas.openxmlformats.org/drawingml/2006/main">
            <a:pPr>
              <a:defRPr sz="2175" b="0">
                <a:solidFill>
                  <a:srgbClr val="183A3C"/>
                </a:solidFill>
                <a:latin typeface="Arial"/>
                <a:ea typeface="Arial"/>
                <a:cs typeface="Arial"/>
              </a:defRPr>
            </a:pPr>
            <a:r>
              <a:rPr sz="2175" b="0">
                <a:solidFill>
                  <a:srgbClr val="183A3C"/>
                </a:solidFill>
                <a:latin typeface="Arial"/>
                <a:ea typeface="Arial"/>
                <a:cs typeface="Arial"/>
              </a:rPr>
              <a:t>An editor proposes changes.</a:t>
            </a:r>
          </a:p>
          <a:p xmlns:a="http://schemas.openxmlformats.org/drawingml/2006/main">
            <a:pPr>
              <a:defRPr sz="2175" b="0">
                <a:solidFill>
                  <a:srgbClr val="183A3C"/>
                </a:solidFill>
                <a:latin typeface="Arial"/>
                <a:ea typeface="Arial"/>
                <a:cs typeface="Arial"/>
              </a:defRPr>
            </a:pPr>
            <a:r>
              <a:rPr sz="2175" b="0">
                <a:solidFill>
                  <a:srgbClr val="183A3C"/>
                </a:solidFill>
                <a:latin typeface="Arial"/>
                <a:ea typeface="Arial"/>
                <a:cs typeface="Arial"/>
              </a:rPr>
              <a:t>GitHub review preserves the history.</a:t>
            </a:r>
          </a:p>
          <a:p xmlns:a="http://schemas.openxmlformats.org/drawingml/2006/main">
            <a:pPr>
              <a:defRPr sz="2175" b="0">
                <a:solidFill>
                  <a:srgbClr val="183A3C"/>
                </a:solidFill>
                <a:latin typeface="Arial"/>
                <a:ea typeface="Arial"/>
                <a:cs typeface="Arial"/>
              </a:defRPr>
            </a:pPr>
            <a:r>
              <a:rPr sz="2175" b="0">
                <a:solidFill>
                  <a:srgbClr val="183A3C"/>
                </a:solidFill>
                <a:latin typeface="Arial"/>
                <a:ea typeface="Arial"/>
                <a:cs typeface="Arial"/>
              </a:rPr>
              <a:t>The records feed a website and graph.</a:t>
            </a:r>
          </a:p>
        </p:txBody>
      </p:sp>
      <p:pic>
        <p:nvPicPr>
          <p:cNvPr id="5" name="">
            <a:extLst xmlns:a="http://schemas.openxmlformats.org/drawingml/2006/main">
              <a:ext uri="{FF2B5EF4-FFF2-40B4-BE49-F238E27FC236}">
                <a16:creationId xmlns:a16="http://schemas.microsoft.com/office/drawing/2014/main" id="{F74576E2-73C4-4DDE-A17C-6BF690E94EF3}"/>
              </a:ext>
            </a:extLst>
          </p:cNvPr>
          <p:cNvPicPr>
            <a:picLocks xmlns:a="http://schemas.openxmlformats.org/drawingml/2006/main" noChangeAspect="1"/>
          </p:cNvPicPr>
          <p:nvPr/>
        </p:nvPicPr>
        <p:blipFill>
          <a:blip xmlns:r="http://schemas.openxmlformats.org/officeDocument/2006/relationships" xmlns:a="http://schemas.openxmlformats.org/drawingml/2006/main" r:embed="R41313f9ab39d41ab"/>
          <a:stretch xmlns:a="http://schemas.openxmlformats.org/drawingml/2006/main"/>
        </p:blipFill>
        <p:spPr>
          <a:xfrm xmlns:a="http://schemas.openxmlformats.org/drawingml/2006/main">
            <a:off x="6766560" y="1381125"/>
            <a:ext cx="4373880"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60375754-FC7F-4292-87F9-F427806B105C}"/>
              </a:ext>
            </a:extLst>
          </p:cNvPr>
          <p:cNvSpPr>
            <a:spLocks xmlns:a="http://schemas.openxmlformats.org/drawingml/2006/main" noGrp="1"/>
          </p:cNvSpPr>
          <p:nvPr/>
        </p:nvSpPr>
        <p:spPr>
          <a:xfrm xmlns:a="http://schemas.openxmlformats.org/drawingml/2006/main">
            <a:off x="609600" y="6153150"/>
            <a:ext cx="3810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00" b="0">
                <a:solidFill>
                  <a:srgbClr val="15716E"/>
                </a:solidFill>
                <a:latin typeface="Arial"/>
                <a:ea typeface="Arial"/>
                <a:cs typeface="Arial"/>
              </a:defRPr>
            </a:defPPr>
          </a:lstStyle>
          <a:p xmlns:a="http://schemas.openxmlformats.org/drawingml/2006/main">
            <a:pPr>
              <a:defRPr sz="1800" b="0">
                <a:solidFill>
                  <a:srgbClr val="15716E"/>
                </a:solidFill>
                <a:latin typeface="Arial"/>
                <a:ea typeface="Arial"/>
                <a:cs typeface="Arial"/>
              </a:defRPr>
            </a:pPr>
            <a:r>
              <a:rPr sz="1800" b="0">
                <a:solidFill>
                  <a:srgbClr val="15716E"/>
                </a:solidFill>
                <a:latin typeface="Arial"/>
                <a:ea typeface="Arial"/>
                <a:cs typeface="Arial"/>
                <a:hlinkClick xmlns:r="http://schemas.openxmlformats.org/officeDocument/2006/relationships" r:id="Rd097473f827d4236"/>
              </a:rPr>
              <a:t>Project + source</a:t>
            </a:r>
          </a:p>
        </p:txBody>
      </p:sp>
      <p:sp>
        <p:nvSpPr>
          <p:cNvPr id="7" name="">
            <a:extLst xmlns:a="http://schemas.openxmlformats.org/drawingml/2006/main">
              <a:ext uri="{FF2B5EF4-FFF2-40B4-BE49-F238E27FC236}">
                <a16:creationId xmlns:a16="http://schemas.microsoft.com/office/drawing/2014/main" id="{8C084257-B7B9-4898-9743-58C0B2F59F60}"/>
              </a:ext>
            </a:extLst>
          </p:cNvPr>
          <p:cNvSpPr>
            <a:spLocks xmlns:a="http://schemas.openxmlformats.org/drawingml/2006/main" noGrp="1"/>
          </p:cNvSpPr>
          <p:nvPr/>
        </p:nvSpPr>
        <p:spPr>
          <a:xfrm xmlns:a="http://schemas.openxmlformats.org/drawingml/2006/main">
            <a:off x="4762500" y="6153150"/>
            <a:ext cx="3238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00" b="0">
                <a:solidFill>
                  <a:srgbClr val="15716E"/>
                </a:solidFill>
                <a:latin typeface="Arial"/>
                <a:ea typeface="Arial"/>
                <a:cs typeface="Arial"/>
              </a:defRPr>
            </a:defPPr>
          </a:lstStyle>
          <a:p xmlns:a="http://schemas.openxmlformats.org/drawingml/2006/main">
            <a:pPr>
              <a:defRPr sz="1800" b="0">
                <a:solidFill>
                  <a:srgbClr val="15716E"/>
                </a:solidFill>
                <a:latin typeface="Arial"/>
                <a:ea typeface="Arial"/>
                <a:cs typeface="Arial"/>
              </a:defRPr>
            </a:pPr>
            <a:r>
              <a:rPr sz="1800" b="0">
                <a:solidFill>
                  <a:srgbClr val="15716E"/>
                </a:solidFill>
                <a:latin typeface="Arial"/>
                <a:ea typeface="Arial"/>
                <a:cs typeface="Arial"/>
                <a:hlinkClick xmlns:r="http://schemas.openxmlformats.org/officeDocument/2006/relationships" r:id="R6fcdf2f811404a7e"/>
              </a:rPr>
              <a:t>Explore the graph</a:t>
            </a:r>
          </a:p>
        </p:txBody>
      </p:sp>
      <p:sp>
        <p:nvSpPr>
          <p:cNvPr id="8" name="">
            <a:extLst xmlns:a="http://schemas.openxmlformats.org/drawingml/2006/main">
              <a:ext uri="{FF2B5EF4-FFF2-40B4-BE49-F238E27FC236}">
                <a16:creationId xmlns:a16="http://schemas.microsoft.com/office/drawing/2014/main" id="{169B7F75-3A69-444C-ADF4-48DE827F9EEA}"/>
              </a:ext>
            </a:extLst>
          </p:cNvPr>
          <p:cNvSpPr>
            <a:spLocks xmlns:a="http://schemas.openxmlformats.org/drawingml/2006/main" noGrp="1"/>
          </p:cNvSpPr>
          <p:nvPr/>
        </p:nvSpPr>
        <p:spPr>
          <a:xfrm xmlns:a="http://schemas.openxmlformats.org/drawingml/2006/main">
            <a:off x="9525000" y="6153150"/>
            <a:ext cx="2000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00" b="0">
                <a:solidFill>
                  <a:srgbClr val="15716E"/>
                </a:solidFill>
                <a:latin typeface="Arial"/>
                <a:ea typeface="Arial"/>
                <a:cs typeface="Arial"/>
              </a:defRPr>
            </a:defPPr>
          </a:lstStyle>
          <a:p xmlns:a="http://schemas.openxmlformats.org/drawingml/2006/main">
            <a:pPr>
              <a:defRPr sz="1800" b="0">
                <a:solidFill>
                  <a:srgbClr val="15716E"/>
                </a:solidFill>
                <a:latin typeface="Arial"/>
                <a:ea typeface="Arial"/>
                <a:cs typeface="Arial"/>
              </a:defRPr>
            </a:pPr>
            <a:r>
              <a:rPr sz="1800" b="0">
                <a:solidFill>
                  <a:srgbClr val="15716E"/>
                </a:solidFill>
                <a:latin typeface="Arial"/>
                <a:ea typeface="Arial"/>
                <a:cs typeface="Arial"/>
                <a:hlinkClick xmlns:r="http://schemas.openxmlformats.org/officeDocument/2006/relationships" r:id="Ref2c8884ab0e482e"/>
              </a:rPr>
              <a:t>Poster</a:t>
            </a:r>
          </a:p>
        </p:txBody>
      </p:sp>
    </p:spTree>
    <p:extLst>
      <p:ext uri="{BB962C8B-B14F-4D97-AF65-F5344CB8AC3E}">
        <p14:creationId xmlns:p14="http://schemas.microsoft.com/office/powerpoint/2010/main" val="577889819"/>
      </p:ext>
    </p:extLst>
  </p:cSld>
</p:sld>
</file>

<file path=ppt/slides/slide7.xml><?xml version="1.0" encoding="utf-8"?>
<p:sld xmlns:p="http://schemas.openxmlformats.org/presentationml/2006/main">
  <p:cSld>
    <p:bg>
      <p:bgPr>
        <a:solidFill xmlns:a="http://schemas.openxmlformats.org/drawingml/2006/main">
          <a:srgbClr val="F5F0E6"/>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5ADE5292-5660-4BFF-BDFB-B2AA55B76B62}"/>
              </a:ext>
            </a:extLst>
          </p:cNvPr>
          <p:cNvSpPr>
            <a:spLocks xmlns:a="http://schemas.openxmlformats.org/drawingml/2006/main" noGrp="1"/>
          </p:cNvSpPr>
          <p:nvPr/>
        </p:nvSpPr>
        <p:spPr>
          <a:xfrm xmlns:a="http://schemas.openxmlformats.org/drawingml/2006/main">
            <a:off x="609600" y="523875"/>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183A3C"/>
                </a:solidFill>
                <a:latin typeface="Arial"/>
                <a:ea typeface="Arial"/>
                <a:cs typeface="Arial"/>
              </a:defRPr>
            </a:defPPr>
          </a:lstStyle>
          <a:p xmlns:a="http://schemas.openxmlformats.org/drawingml/2006/main">
            <a:pPr>
              <a:defRPr sz="3600" b="1">
                <a:solidFill>
                  <a:srgbClr val="183A3C"/>
                </a:solidFill>
                <a:latin typeface="Arial"/>
                <a:ea typeface="Arial"/>
                <a:cs typeface="Arial"/>
              </a:defRPr>
            </a:pPr>
            <a:r>
              <a:rPr sz="3600" b="1">
                <a:solidFill>
                  <a:srgbClr val="183A3C"/>
                </a:solidFill>
                <a:latin typeface="Arial"/>
                <a:ea typeface="Arial"/>
                <a:cs typeface="Arial"/>
              </a:rPr>
              <a:t>STAMPED in Practice</a:t>
            </a:r>
          </a:p>
        </p:txBody>
      </p:sp>
      <p:sp>
        <p:nvSpPr>
          <p:cNvPr id="2" name="">
            <a:extLst xmlns:a="http://schemas.openxmlformats.org/drawingml/2006/main">
              <a:ext uri="{FF2B5EF4-FFF2-40B4-BE49-F238E27FC236}">
                <a16:creationId xmlns:a16="http://schemas.microsoft.com/office/drawing/2014/main" id="{D1A6864D-AEB7-4A81-8B0B-6F7F13381A5E}"/>
              </a:ext>
            </a:extLst>
          </p:cNvPr>
          <p:cNvSpPr>
            <a:spLocks xmlns:a="http://schemas.openxmlformats.org/drawingml/2006/main" noGrp="1"/>
          </p:cNvSpPr>
          <p:nvPr/>
        </p:nvSpPr>
        <p:spPr>
          <a:xfrm xmlns:a="http://schemas.openxmlformats.org/drawingml/2006/main">
            <a:off x="609600" y="1571625"/>
            <a:ext cx="661987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775" b="1">
                <a:solidFill>
                  <a:srgbClr val="183A3C"/>
                </a:solidFill>
                <a:latin typeface="Arial"/>
                <a:ea typeface="Arial"/>
                <a:cs typeface="Arial"/>
              </a:defRPr>
            </a:defPPr>
          </a:lstStyle>
          <a:p xmlns:a="http://schemas.openxmlformats.org/drawingml/2006/main">
            <a:pPr>
              <a:defRPr sz="2775" b="1">
                <a:solidFill>
                  <a:srgbClr val="183A3C"/>
                </a:solidFill>
                <a:latin typeface="Arial"/>
                <a:ea typeface="Arial"/>
                <a:cs typeface="Arial"/>
              </a:defRPr>
            </a:pPr>
            <a:r>
              <a:rPr sz="2775" b="1">
                <a:solidFill>
                  <a:srgbClr val="183A3C"/>
                </a:solidFill>
                <a:latin typeface="Arial"/>
                <a:ea typeface="Arial"/>
                <a:cs typeface="Arial"/>
              </a:rPr>
              <a:t>Skills that improve through</a:t>
            </a:r>
          </a:p>
          <a:p xmlns:a="http://schemas.openxmlformats.org/drawingml/2006/main">
            <a:pPr>
              <a:defRPr sz="2775" b="1">
                <a:solidFill>
                  <a:srgbClr val="183A3C"/>
                </a:solidFill>
                <a:latin typeface="Arial"/>
                <a:ea typeface="Arial"/>
                <a:cs typeface="Arial"/>
              </a:defRPr>
            </a:pPr>
            <a:r>
              <a:rPr sz="2775" b="1">
                <a:solidFill>
                  <a:srgbClr val="183A3C"/>
                </a:solidFill>
                <a:latin typeface="Arial"/>
                <a:ea typeface="Arial"/>
                <a:cs typeface="Arial"/>
              </a:rPr>
              <a:t>scientific work</a:t>
            </a:r>
          </a:p>
        </p:txBody>
      </p:sp>
      <p:sp>
        <p:nvSpPr>
          <p:cNvPr id="3" name="">
            <a:extLst xmlns:a="http://schemas.openxmlformats.org/drawingml/2006/main">
              <a:ext uri="{FF2B5EF4-FFF2-40B4-BE49-F238E27FC236}">
                <a16:creationId xmlns:a16="http://schemas.microsoft.com/office/drawing/2014/main" id="{D118B151-E506-46F5-9BC5-ADD3AAFD50A0}"/>
              </a:ext>
            </a:extLst>
          </p:cNvPr>
          <p:cNvSpPr>
            <a:spLocks xmlns:a="http://schemas.openxmlformats.org/drawingml/2006/main" noGrp="1"/>
          </p:cNvSpPr>
          <p:nvPr/>
        </p:nvSpPr>
        <p:spPr>
          <a:xfrm xmlns:a="http://schemas.openxmlformats.org/drawingml/2006/main">
            <a:off x="609600" y="2952750"/>
            <a:ext cx="63817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400" b="1">
                <a:solidFill>
                  <a:srgbClr val="15716E"/>
                </a:solidFill>
                <a:latin typeface="Arial"/>
                <a:ea typeface="Arial"/>
                <a:cs typeface="Arial"/>
              </a:defRPr>
            </a:defPPr>
          </a:lstStyle>
          <a:p xmlns:a="http://schemas.openxmlformats.org/drawingml/2006/main">
            <a:pPr>
              <a:defRPr sz="2400" b="1">
                <a:solidFill>
                  <a:srgbClr val="15716E"/>
                </a:solidFill>
                <a:latin typeface="Arial"/>
                <a:ea typeface="Arial"/>
                <a:cs typeface="Arial"/>
              </a:defRPr>
            </a:pPr>
            <a:r>
              <a:rPr sz="2400" b="1">
                <a:solidFill>
                  <a:srgbClr val="15716E"/>
                </a:solidFill>
                <a:latin typeface="Arial"/>
                <a:ea typeface="Arial"/>
                <a:cs typeface="Arial"/>
              </a:rPr>
              <a:t>Study record on Zenodo</a:t>
            </a:r>
          </a:p>
        </p:txBody>
      </p:sp>
      <p:sp>
        <p:nvSpPr>
          <p:cNvPr id="4" name="">
            <a:extLst xmlns:a="http://schemas.openxmlformats.org/drawingml/2006/main">
              <a:ext uri="{FF2B5EF4-FFF2-40B4-BE49-F238E27FC236}">
                <a16:creationId xmlns:a16="http://schemas.microsoft.com/office/drawing/2014/main" id="{34416991-E8DB-4E73-A490-ECCC18477CFF}"/>
              </a:ext>
            </a:extLst>
          </p:cNvPr>
          <p:cNvSpPr>
            <a:spLocks xmlns:a="http://schemas.openxmlformats.org/drawingml/2006/main" noGrp="1"/>
          </p:cNvSpPr>
          <p:nvPr/>
        </p:nvSpPr>
        <p:spPr>
          <a:xfrm xmlns:a="http://schemas.openxmlformats.org/drawingml/2006/main">
            <a:off x="609600" y="3714750"/>
            <a:ext cx="6286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250" b="0">
                <a:solidFill>
                  <a:srgbClr val="183A3C"/>
                </a:solidFill>
                <a:latin typeface="Arial"/>
                <a:ea typeface="Arial"/>
                <a:cs typeface="Arial"/>
              </a:defRPr>
            </a:defPPr>
          </a:lstStyle>
          <a:p xmlns:a="http://schemas.openxmlformats.org/drawingml/2006/main">
            <a:pPr>
              <a:defRPr sz="2250" b="0">
                <a:solidFill>
                  <a:srgbClr val="183A3C"/>
                </a:solidFill>
                <a:latin typeface="Arial"/>
                <a:ea typeface="Arial"/>
                <a:cs typeface="Arial"/>
              </a:defRPr>
            </a:pPr>
            <a:r>
              <a:rPr sz="2250" b="0">
                <a:solidFill>
                  <a:srgbClr val="183A3C"/>
                </a:solidFill>
                <a:latin typeface="Arial"/>
                <a:ea typeface="Arial"/>
                <a:cs typeface="Arial"/>
              </a:rPr>
              <a:t>Next: run, assess, improve, repeat</a:t>
            </a:r>
          </a:p>
        </p:txBody>
      </p:sp>
      <p:sp>
        <p:nvSpPr>
          <p:cNvPr id="5" name="">
            <a:extLst xmlns:a="http://schemas.openxmlformats.org/drawingml/2006/main">
              <a:ext uri="{FF2B5EF4-FFF2-40B4-BE49-F238E27FC236}">
                <a16:creationId xmlns:a16="http://schemas.microsoft.com/office/drawing/2014/main" id="{27C102CB-8DC5-4F2D-88EF-B4BE04DC38E9}"/>
              </a:ext>
            </a:extLst>
          </p:cNvPr>
          <p:cNvSpPr>
            <a:spLocks xmlns:a="http://schemas.openxmlformats.org/drawingml/2006/main" noGrp="1"/>
          </p:cNvSpPr>
          <p:nvPr/>
        </p:nvSpPr>
        <p:spPr>
          <a:xfrm xmlns:a="http://schemas.openxmlformats.org/drawingml/2006/main">
            <a:off x="609600" y="4619625"/>
            <a:ext cx="6286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100" b="0">
                <a:solidFill>
                  <a:srgbClr val="183A3C"/>
                </a:solidFill>
                <a:latin typeface="Arial"/>
                <a:ea typeface="Arial"/>
                <a:cs typeface="Arial"/>
              </a:defRPr>
            </a:defPPr>
          </a:lstStyle>
          <a:p xmlns:a="http://schemas.openxmlformats.org/drawingml/2006/main">
            <a:pPr>
              <a:defRPr sz="2100" b="0">
                <a:solidFill>
                  <a:srgbClr val="183A3C"/>
                </a:solidFill>
                <a:latin typeface="Arial"/>
                <a:ea typeface="Arial"/>
                <a:cs typeface="Arial"/>
              </a:defRPr>
            </a:pPr>
            <a:r>
              <a:rPr sz="2100" b="0">
                <a:solidFill>
                  <a:srgbClr val="183A3C"/>
                </a:solidFill>
                <a:latin typeface="Arial"/>
                <a:ea typeface="Arial"/>
                <a:cs typeface="Arial"/>
              </a:rPr>
              <a:t>Compare four assistance conditions.</a:t>
            </a:r>
          </a:p>
          <a:p xmlns:a="http://schemas.openxmlformats.org/drawingml/2006/main">
            <a:pPr>
              <a:defRPr sz="2100" b="0">
                <a:solidFill>
                  <a:srgbClr val="183A3C"/>
                </a:solidFill>
                <a:latin typeface="Arial"/>
                <a:ea typeface="Arial"/>
                <a:cs typeface="Arial"/>
              </a:defRPr>
            </a:pPr>
            <a:r>
              <a:rPr sz="2100" b="0">
                <a:solidFill>
                  <a:srgbClr val="183A3C"/>
                </a:solidFill>
                <a:latin typeface="Arial"/>
                <a:ea typeface="Arial"/>
                <a:cs typeface="Arial"/>
              </a:rPr>
              <a:t>Test quality, effort and consistency.</a:t>
            </a:r>
          </a:p>
        </p:txBody>
      </p:sp>
      <p:pic>
        <p:nvPicPr>
          <p:cNvPr id="6" name="">
            <a:extLst xmlns:a="http://schemas.openxmlformats.org/drawingml/2006/main">
              <a:ext uri="{FF2B5EF4-FFF2-40B4-BE49-F238E27FC236}">
                <a16:creationId xmlns:a16="http://schemas.microsoft.com/office/drawing/2014/main" id="{8B3219CA-136D-4A74-9A73-06F50E9ED5C1}"/>
              </a:ext>
            </a:extLst>
          </p:cNvPr>
          <p:cNvPicPr>
            <a:picLocks xmlns:a="http://schemas.openxmlformats.org/drawingml/2006/main" noChangeAspect="1"/>
          </p:cNvPicPr>
          <p:nvPr/>
        </p:nvPicPr>
        <p:blipFill>
          <a:blip xmlns:r="http://schemas.openxmlformats.org/officeDocument/2006/relationships" xmlns:a="http://schemas.openxmlformats.org/drawingml/2006/main" r:embed="R60a6fff882714008"/>
          <a:stretch xmlns:a="http://schemas.openxmlformats.org/drawingml/2006/main"/>
        </p:blipFill>
        <p:spPr>
          <a:xfrm xmlns:a="http://schemas.openxmlformats.org/drawingml/2006/main">
            <a:off x="7762875" y="1524000"/>
            <a:ext cx="3810000" cy="38100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B55D9AAF-038A-4196-AED7-619BF99CAB92}"/>
              </a:ext>
            </a:extLst>
          </p:cNvPr>
          <p:cNvSpPr>
            <a:spLocks xmlns:a="http://schemas.openxmlformats.org/drawingml/2006/main" noGrp="1"/>
          </p:cNvSpPr>
          <p:nvPr/>
        </p:nvSpPr>
        <p:spPr>
          <a:xfrm xmlns:a="http://schemas.openxmlformats.org/drawingml/2006/main">
            <a:off x="7762875" y="5524500"/>
            <a:ext cx="38100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725" b="0">
                <a:solidFill>
                  <a:srgbClr val="183A3C"/>
                </a:solidFill>
                <a:latin typeface="Arial"/>
                <a:ea typeface="Arial"/>
                <a:cs typeface="Arial"/>
              </a:defRPr>
            </a:defPPr>
          </a:lstStyle>
          <a:p xmlns:a="http://schemas.openxmlformats.org/drawingml/2006/main">
            <a:pPr>
              <a:defRPr sz="1725" b="0">
                <a:solidFill>
                  <a:srgbClr val="183A3C"/>
                </a:solidFill>
                <a:latin typeface="Arial"/>
                <a:ea typeface="Arial"/>
                <a:cs typeface="Arial"/>
              </a:defRPr>
            </a:pPr>
            <a:r>
              <a:rPr sz="1725" b="0">
                <a:solidFill>
                  <a:srgbClr val="183A3C"/>
                </a:solidFill>
                <a:latin typeface="Arial"/>
                <a:ea typeface="Arial"/>
                <a:cs typeface="Arial"/>
              </a:rPr>
              <a:t>Research workshop in development.</a:t>
            </a:r>
          </a:p>
          <a:p xmlns:a="http://schemas.openxmlformats.org/drawingml/2006/main">
            <a:pPr>
              <a:defRPr sz="1725" b="0">
                <a:solidFill>
                  <a:srgbClr val="183A3C"/>
                </a:solidFill>
                <a:latin typeface="Arial"/>
                <a:ea typeface="Arial"/>
                <a:cs typeface="Arial"/>
              </a:defRPr>
            </a:pPr>
            <a:r>
              <a:rPr sz="1725" b="0">
                <a:solidFill>
                  <a:srgbClr val="183A3C"/>
                </a:solidFill>
                <a:latin typeface="Arial"/>
                <a:ea typeface="Arial"/>
                <a:cs typeface="Arial"/>
              </a:rPr>
              <a:t>Transfer remains to be tested.</a:t>
            </a:r>
          </a:p>
        </p:txBody>
      </p:sp>
      <p:sp>
        <p:nvSpPr>
          <p:cNvPr id="8" name="">
            <a:extLst xmlns:a="http://schemas.openxmlformats.org/drawingml/2006/main">
              <a:ext uri="{FF2B5EF4-FFF2-40B4-BE49-F238E27FC236}">
                <a16:creationId xmlns:a16="http://schemas.microsoft.com/office/drawing/2014/main" id="{59B96A0D-CCEF-4C01-AB46-62D9F8B23B64}"/>
              </a:ext>
            </a:extLst>
          </p:cNvPr>
          <p:cNvSpPr>
            <a:spLocks xmlns:a="http://schemas.openxmlformats.org/drawingml/2006/main" noGrp="1"/>
          </p:cNvSpPr>
          <p:nvPr/>
        </p:nvSpPr>
        <p:spPr>
          <a:xfrm xmlns:a="http://schemas.openxmlformats.org/drawingml/2006/main">
            <a:off x="609600" y="6153150"/>
            <a:ext cx="3143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00" b="0">
                <a:solidFill>
                  <a:srgbClr val="15716E"/>
                </a:solidFill>
                <a:latin typeface="Arial"/>
                <a:ea typeface="Arial"/>
                <a:cs typeface="Arial"/>
              </a:defRPr>
            </a:defPPr>
          </a:lstStyle>
          <a:p xmlns:a="http://schemas.openxmlformats.org/drawingml/2006/main">
            <a:pPr>
              <a:defRPr sz="1800" b="0">
                <a:solidFill>
                  <a:srgbClr val="15716E"/>
                </a:solidFill>
                <a:latin typeface="Arial"/>
                <a:ea typeface="Arial"/>
                <a:cs typeface="Arial"/>
              </a:defRPr>
            </a:pPr>
            <a:r>
              <a:rPr sz="1800" b="0">
                <a:solidFill>
                  <a:srgbClr val="15716E"/>
                </a:solidFill>
                <a:latin typeface="Arial"/>
                <a:ea typeface="Arial"/>
                <a:cs typeface="Arial"/>
                <a:hlinkClick xmlns:r="http://schemas.openxmlformats.org/officeDocument/2006/relationships" r:id="R9a82bb5a2ba2418e"/>
              </a:rPr>
              <a:t>Poster PR #35</a:t>
            </a:r>
          </a:p>
        </p:txBody>
      </p:sp>
      <p:sp>
        <p:nvSpPr>
          <p:cNvPr id="9" name="">
            <a:extLst xmlns:a="http://schemas.openxmlformats.org/drawingml/2006/main">
              <a:ext uri="{FF2B5EF4-FFF2-40B4-BE49-F238E27FC236}">
                <a16:creationId xmlns:a16="http://schemas.microsoft.com/office/drawing/2014/main" id="{E9899F58-74AB-43F5-A135-79F86F1B3C01}"/>
              </a:ext>
            </a:extLst>
          </p:cNvPr>
          <p:cNvSpPr>
            <a:spLocks xmlns:a="http://schemas.openxmlformats.org/drawingml/2006/main" noGrp="1"/>
          </p:cNvSpPr>
          <p:nvPr/>
        </p:nvSpPr>
        <p:spPr>
          <a:xfrm xmlns:a="http://schemas.openxmlformats.org/drawingml/2006/main">
            <a:off x="4333875" y="6153150"/>
            <a:ext cx="3238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00" b="0">
                <a:solidFill>
                  <a:srgbClr val="15716E"/>
                </a:solidFill>
                <a:latin typeface="Arial"/>
                <a:ea typeface="Arial"/>
                <a:cs typeface="Arial"/>
              </a:defRPr>
            </a:defPPr>
          </a:lstStyle>
          <a:p xmlns:a="http://schemas.openxmlformats.org/drawingml/2006/main">
            <a:pPr>
              <a:defRPr sz="1800" b="0">
                <a:solidFill>
                  <a:srgbClr val="15716E"/>
                </a:solidFill>
                <a:latin typeface="Arial"/>
                <a:ea typeface="Arial"/>
                <a:cs typeface="Arial"/>
              </a:defRPr>
            </a:pPr>
            <a:r>
              <a:rPr sz="1800" b="0">
                <a:solidFill>
                  <a:srgbClr val="15716E"/>
                </a:solidFill>
                <a:latin typeface="Arial"/>
                <a:ea typeface="Arial"/>
                <a:cs typeface="Arial"/>
                <a:hlinkClick xmlns:r="http://schemas.openxmlformats.org/officeDocument/2006/relationships" r:id="R8864af59af4a456c"/>
              </a:rPr>
              <a:t>Study on Zenodo</a:t>
            </a:r>
          </a:p>
        </p:txBody>
      </p:sp>
      <p:sp>
        <p:nvSpPr>
          <p:cNvPr id="10" name="">
            <a:extLst xmlns:a="http://schemas.openxmlformats.org/drawingml/2006/main">
              <a:ext uri="{FF2B5EF4-FFF2-40B4-BE49-F238E27FC236}">
                <a16:creationId xmlns:a16="http://schemas.microsoft.com/office/drawing/2014/main" id="{4665971C-A222-4E25-89C9-64D9434EAC66}"/>
              </a:ext>
            </a:extLst>
          </p:cNvPr>
          <p:cNvSpPr>
            <a:spLocks xmlns:a="http://schemas.openxmlformats.org/drawingml/2006/main" noGrp="1"/>
          </p:cNvSpPr>
          <p:nvPr/>
        </p:nvSpPr>
        <p:spPr>
          <a:xfrm xmlns:a="http://schemas.openxmlformats.org/drawingml/2006/main">
            <a:off x="8239125" y="6153150"/>
            <a:ext cx="3333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00" b="0">
                <a:solidFill>
                  <a:srgbClr val="15716E"/>
                </a:solidFill>
                <a:latin typeface="Arial"/>
                <a:ea typeface="Arial"/>
                <a:cs typeface="Arial"/>
              </a:defRPr>
            </a:defPPr>
          </a:lstStyle>
          <a:p xmlns:a="http://schemas.openxmlformats.org/drawingml/2006/main">
            <a:pPr>
              <a:defRPr sz="1800" b="0">
                <a:solidFill>
                  <a:srgbClr val="15716E"/>
                </a:solidFill>
                <a:latin typeface="Arial"/>
                <a:ea typeface="Arial"/>
                <a:cs typeface="Arial"/>
              </a:defRPr>
            </a:pPr>
            <a:r>
              <a:rPr sz="1800" b="0">
                <a:solidFill>
                  <a:srgbClr val="15716E"/>
                </a:solidFill>
                <a:latin typeface="Arial"/>
                <a:ea typeface="Arial"/>
                <a:cs typeface="Arial"/>
                <a:hlinkClick xmlns:r="http://schemas.openxmlformats.org/officeDocument/2006/relationships" r:id="R4eea099f69ed4920"/>
              </a:rPr>
              <a:t>Next repository</a:t>
            </a:r>
          </a:p>
        </p:txBody>
      </p:sp>
    </p:spTree>
    <p:extLst>
      <p:ext uri="{BB962C8B-B14F-4D97-AF65-F5344CB8AC3E}">
        <p14:creationId xmlns:p14="http://schemas.microsoft.com/office/powerpoint/2010/main" val="330917845"/>
      </p:ext>
    </p:extLst>
  </p:cSld>
</p:sld>
</file>

<file path=ppt/slides/slide8.xml><?xml version="1.0" encoding="utf-8"?>
<p:sld xmlns:p="http://schemas.openxmlformats.org/presentationml/2006/main">
  <p:cSld>
    <p:bg>
      <p:bgPr>
        <a:solidFill xmlns:a="http://schemas.openxmlformats.org/drawingml/2006/main">
          <a:srgbClr val="F5F0E6"/>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2594AFAD-CBE8-4A40-AB7A-BD2807E73C05}"/>
              </a:ext>
            </a:extLst>
          </p:cNvPr>
          <p:cNvSpPr>
            <a:spLocks xmlns:a="http://schemas.openxmlformats.org/drawingml/2006/main" noGrp="1"/>
          </p:cNvSpPr>
          <p:nvPr/>
        </p:nvSpPr>
        <p:spPr>
          <a:xfrm xmlns:a="http://schemas.openxmlformats.org/drawingml/2006/main">
            <a:off x="609600" y="1285875"/>
            <a:ext cx="109537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6150" b="1">
                <a:solidFill>
                  <a:srgbClr val="183A3C"/>
                </a:solidFill>
                <a:latin typeface="Arial"/>
                <a:ea typeface="Arial"/>
                <a:cs typeface="Arial"/>
              </a:defRPr>
            </a:defPPr>
          </a:lstStyle>
          <a:p xmlns:a="http://schemas.openxmlformats.org/drawingml/2006/main">
            <a:pPr>
              <a:defRPr sz="6150" b="1">
                <a:solidFill>
                  <a:srgbClr val="183A3C"/>
                </a:solidFill>
                <a:latin typeface="Arial"/>
                <a:ea typeface="Arial"/>
                <a:cs typeface="Arial"/>
              </a:defRPr>
            </a:pPr>
            <a:r>
              <a:rPr sz="6150" b="1">
                <a:solidFill>
                  <a:srgbClr val="183A3C"/>
                </a:solidFill>
                <a:latin typeface="Arial"/>
                <a:ea typeface="Arial"/>
                <a:cs typeface="Arial"/>
              </a:rPr>
              <a:t>What would</a:t>
            </a:r>
          </a:p>
          <a:p xmlns:a="http://schemas.openxmlformats.org/drawingml/2006/main">
            <a:pPr>
              <a:defRPr sz="6150" b="1">
                <a:solidFill>
                  <a:srgbClr val="183A3C"/>
                </a:solidFill>
                <a:latin typeface="Arial"/>
                <a:ea typeface="Arial"/>
                <a:cs typeface="Arial"/>
              </a:defRPr>
            </a:pPr>
            <a:r>
              <a:rPr sz="6150" b="1">
                <a:solidFill>
                  <a:srgbClr val="183A3C"/>
                </a:solidFill>
                <a:latin typeface="Arial"/>
                <a:ea typeface="Arial"/>
                <a:cs typeface="Arial"/>
              </a:rPr>
              <a:t>convince you?</a:t>
            </a:r>
          </a:p>
        </p:txBody>
      </p:sp>
      <p:sp>
        <p:nvSpPr>
          <p:cNvPr id="2" name="">
            <a:extLst xmlns:a="http://schemas.openxmlformats.org/drawingml/2006/main">
              <a:ext uri="{FF2B5EF4-FFF2-40B4-BE49-F238E27FC236}">
                <a16:creationId xmlns:a16="http://schemas.microsoft.com/office/drawing/2014/main" id="{C5AE3397-D16E-4218-AB94-0B1446F8800E}"/>
              </a:ext>
            </a:extLst>
          </p:cNvPr>
          <p:cNvSpPr>
            <a:spLocks xmlns:a="http://schemas.openxmlformats.org/drawingml/2006/main" noGrp="1"/>
          </p:cNvSpPr>
          <p:nvPr/>
        </p:nvSpPr>
        <p:spPr>
          <a:xfrm xmlns:a="http://schemas.openxmlformats.org/drawingml/2006/main">
            <a:off x="647700" y="3476625"/>
            <a:ext cx="10477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000" b="0">
                <a:solidFill>
                  <a:srgbClr val="183A3C"/>
                </a:solidFill>
                <a:latin typeface="Arial"/>
                <a:ea typeface="Arial"/>
                <a:cs typeface="Arial"/>
              </a:defRPr>
            </a:defPPr>
          </a:lstStyle>
          <a:p xmlns:a="http://schemas.openxmlformats.org/drawingml/2006/main">
            <a:pPr>
              <a:defRPr sz="3000" b="0">
                <a:solidFill>
                  <a:srgbClr val="183A3C"/>
                </a:solidFill>
                <a:latin typeface="Arial"/>
                <a:ea typeface="Arial"/>
                <a:cs typeface="Arial"/>
              </a:defRPr>
            </a:pPr>
            <a:r>
              <a:rPr sz="3000" b="0">
                <a:solidFill>
                  <a:srgbClr val="183A3C"/>
                </a:solidFill>
                <a:latin typeface="Arial"/>
                <a:ea typeface="Arial"/>
                <a:cs typeface="Arial"/>
              </a:rPr>
              <a:t>What evidence do you need before you trust</a:t>
            </a:r>
          </a:p>
          <a:p xmlns:a="http://schemas.openxmlformats.org/drawingml/2006/main">
            <a:pPr>
              <a:defRPr sz="3000" b="0">
                <a:solidFill>
                  <a:srgbClr val="183A3C"/>
                </a:solidFill>
                <a:latin typeface="Arial"/>
                <a:ea typeface="Arial"/>
                <a:cs typeface="Arial"/>
              </a:defRPr>
            </a:pPr>
            <a:r>
              <a:rPr sz="3000" b="0">
                <a:solidFill>
                  <a:srgbClr val="183A3C"/>
                </a:solidFill>
                <a:latin typeface="Arial"/>
                <a:ea typeface="Arial"/>
                <a:cs typeface="Arial"/>
              </a:rPr>
              <a:t>something an agent made?</a:t>
            </a:r>
          </a:p>
        </p:txBody>
      </p:sp>
      <p:sp>
        <p:nvSpPr>
          <p:cNvPr id="3" name="">
            <a:extLst xmlns:a="http://schemas.openxmlformats.org/drawingml/2006/main">
              <a:ext uri="{FF2B5EF4-FFF2-40B4-BE49-F238E27FC236}">
                <a16:creationId xmlns:a16="http://schemas.microsoft.com/office/drawing/2014/main" id="{B95F8904-7A02-4408-93FB-01A6B3832F60}"/>
              </a:ext>
            </a:extLst>
          </p:cNvPr>
          <p:cNvSpPr>
            <a:spLocks xmlns:a="http://schemas.openxmlformats.org/drawingml/2006/main" noGrp="1"/>
          </p:cNvSpPr>
          <p:nvPr/>
        </p:nvSpPr>
        <p:spPr>
          <a:xfrm xmlns:a="http://schemas.openxmlformats.org/drawingml/2006/main">
            <a:off x="647700" y="4953000"/>
            <a:ext cx="10763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250" b="0">
                <a:solidFill>
                  <a:srgbClr val="183A3C"/>
                </a:solidFill>
                <a:latin typeface="Arial"/>
                <a:ea typeface="Arial"/>
                <a:cs typeface="Arial"/>
              </a:defRPr>
            </a:defPPr>
          </a:lstStyle>
          <a:p xmlns:a="http://schemas.openxmlformats.org/drawingml/2006/main">
            <a:pPr>
              <a:defRPr sz="2250" b="0">
                <a:solidFill>
                  <a:srgbClr val="183A3C"/>
                </a:solidFill>
                <a:latin typeface="Arial"/>
                <a:ea typeface="Arial"/>
                <a:cs typeface="Arial"/>
              </a:defRPr>
            </a:pPr>
            <a:r>
              <a:rPr sz="2250" b="0">
                <a:solidFill>
                  <a:srgbClr val="183A3C"/>
                </a:solidFill>
                <a:latin typeface="Arial"/>
                <a:ea typeface="Arial"/>
                <a:cs typeface="Arial"/>
              </a:rPr>
              <a:t>I’m exploring how to make that evidence easier to keep and inspect.</a:t>
            </a:r>
          </a:p>
        </p:txBody>
      </p:sp>
      <p:sp>
        <p:nvSpPr>
          <p:cNvPr id="4" name="">
            <a:extLst xmlns:a="http://schemas.openxmlformats.org/drawingml/2006/main">
              <a:ext uri="{FF2B5EF4-FFF2-40B4-BE49-F238E27FC236}">
                <a16:creationId xmlns:a16="http://schemas.microsoft.com/office/drawing/2014/main" id="{3537508C-34E0-46AA-9040-64D226651299}"/>
              </a:ext>
            </a:extLst>
          </p:cNvPr>
          <p:cNvSpPr>
            <a:spLocks xmlns:a="http://schemas.openxmlformats.org/drawingml/2006/main" noGrp="1"/>
          </p:cNvSpPr>
          <p:nvPr/>
        </p:nvSpPr>
        <p:spPr>
          <a:xfrm xmlns:a="http://schemas.openxmlformats.org/drawingml/2006/main">
            <a:off x="647700" y="5810250"/>
            <a:ext cx="10858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00" b="0">
                <a:solidFill>
                  <a:srgbClr val="15716E"/>
                </a:solidFill>
                <a:latin typeface="Arial"/>
                <a:ea typeface="Arial"/>
                <a:cs typeface="Arial"/>
              </a:defRPr>
            </a:defPPr>
          </a:lstStyle>
          <a:p xmlns:a="http://schemas.openxmlformats.org/drawingml/2006/main">
            <a:pPr>
              <a:defRPr sz="1800" b="0">
                <a:solidFill>
                  <a:srgbClr val="15716E"/>
                </a:solidFill>
                <a:latin typeface="Arial"/>
                <a:ea typeface="Arial"/>
                <a:cs typeface="Arial"/>
              </a:defRPr>
            </a:pPr>
            <a:r>
              <a:rPr sz="1800" b="0">
                <a:solidFill>
                  <a:srgbClr val="15716E"/>
                </a:solidFill>
                <a:latin typeface="Arial"/>
                <a:ea typeface="Arial"/>
                <a:cs typeface="Arial"/>
                <a:hlinkClick xmlns:r="http://schemas.openxmlformats.org/officeDocument/2006/relationships" r:id="Re0846637a6374911"/>
              </a:rPr>
              <a:t>leej3.github.io/ai-and-ales-2026</a:t>
            </a:r>
          </a:p>
        </p:txBody>
      </p:sp>
      <p:sp>
        <p:nvSpPr>
          <p:cNvPr id="5" name="">
            <a:extLst xmlns:a="http://schemas.openxmlformats.org/drawingml/2006/main">
              <a:ext uri="{FF2B5EF4-FFF2-40B4-BE49-F238E27FC236}">
                <a16:creationId xmlns:a16="http://schemas.microsoft.com/office/drawing/2014/main" id="{4AF4398C-6376-47F1-9119-3CB7D5ED9F78}"/>
              </a:ext>
            </a:extLst>
          </p:cNvPr>
          <p:cNvSpPr>
            <a:spLocks xmlns:a="http://schemas.openxmlformats.org/drawingml/2006/main" noGrp="1"/>
          </p:cNvSpPr>
          <p:nvPr/>
        </p:nvSpPr>
        <p:spPr>
          <a:xfrm xmlns:a="http://schemas.openxmlformats.org/drawingml/2006/main">
            <a:off x="647700" y="6267450"/>
            <a:ext cx="10858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00" b="0">
                <a:solidFill>
                  <a:srgbClr val="15716E"/>
                </a:solidFill>
                <a:latin typeface="Arial"/>
                <a:ea typeface="Arial"/>
                <a:cs typeface="Arial"/>
              </a:defRPr>
            </a:defPPr>
          </a:lstStyle>
          <a:p xmlns:a="http://schemas.openxmlformats.org/drawingml/2006/main">
            <a:pPr>
              <a:defRPr sz="1800" b="0">
                <a:solidFill>
                  <a:srgbClr val="15716E"/>
                </a:solidFill>
                <a:latin typeface="Arial"/>
                <a:ea typeface="Arial"/>
                <a:cs typeface="Arial"/>
              </a:defRPr>
            </a:pPr>
            <a:r>
              <a:rPr sz="1800" b="0">
                <a:solidFill>
                  <a:srgbClr val="15716E"/>
                </a:solidFill>
                <a:latin typeface="Arial"/>
                <a:ea typeface="Arial"/>
                <a:cs typeface="Arial"/>
                <a:hlinkClick xmlns:r="http://schemas.openxmlformats.org/officeDocument/2006/relationships" r:id="R3c04847001094888"/>
              </a:rPr>
              <a:t>All links, downloads and editable source</a:t>
            </a:r>
          </a:p>
        </p:txBody>
      </p:sp>
    </p:spTree>
    <p:extLst>
      <p:ext uri="{BB962C8B-B14F-4D97-AF65-F5344CB8AC3E}">
        <p14:creationId xmlns:p14="http://schemas.microsoft.com/office/powerpoint/2010/main" val="145446062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2026-10-15T21:40:37.1310000Z</dcterms:created>
  <dcterms:modified xsi:type="dcterms:W3CDTF">2026-10-15T21:40:37.1310000Z</dcterms:modified>
</coreProperties>
</file>